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6"/>
  </p:notesMasterIdLst>
  <p:sldIdLst>
    <p:sldId id="277" r:id="rId7"/>
    <p:sldId id="257" r:id="rId8"/>
    <p:sldId id="258" r:id="rId9"/>
    <p:sldId id="259" r:id="rId10"/>
    <p:sldId id="260" r:id="rId11"/>
    <p:sldId id="261" r:id="rId12"/>
    <p:sldId id="262" r:id="rId13"/>
    <p:sldId id="263" r:id="rId14"/>
    <p:sldId id="264" r:id="rId15"/>
    <p:sldId id="265" r:id="rId16"/>
    <p:sldId id="278" r:id="rId17"/>
    <p:sldId id="279"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32"/>
    <a:srgbClr val="FEC0B1"/>
    <a:srgbClr val="27114F"/>
    <a:srgbClr val="2C2C2C"/>
    <a:srgbClr val="000000"/>
    <a:srgbClr val="463D42"/>
    <a:srgbClr val="FF3399"/>
    <a:srgbClr val="515E6F"/>
    <a:srgbClr val="B7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04" autoAdjust="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82066-985C-478D-B103-CE4DBE248412}"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E9D57-26A4-42AD-9FF9-0C1163A1A7FE}" type="slidenum">
              <a:rPr lang="en-US" smtClean="0"/>
              <a:t>‹#›</a:t>
            </a:fld>
            <a:endParaRPr lang="en-US" dirty="0"/>
          </a:p>
        </p:txBody>
      </p:sp>
    </p:spTree>
    <p:extLst>
      <p:ext uri="{BB962C8B-B14F-4D97-AF65-F5344CB8AC3E}">
        <p14:creationId xmlns:p14="http://schemas.microsoft.com/office/powerpoint/2010/main" val="115205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Thí nghiệm: GV đặt đèn pin ngang trước mặt và dần dần di chuyển về phía các bạn HS, ai nhìn thấy đèn pin sáng thì giơ tay.</a:t>
            </a:r>
          </a:p>
        </p:txBody>
      </p:sp>
      <p:sp>
        <p:nvSpPr>
          <p:cNvPr id="4" name="Slide Number Placeholder 3"/>
          <p:cNvSpPr>
            <a:spLocks noGrp="1"/>
          </p:cNvSpPr>
          <p:nvPr>
            <p:ph type="sldNum" sz="quarter" idx="5"/>
          </p:nvPr>
        </p:nvSpPr>
        <p:spPr/>
        <p:txBody>
          <a:bodyPr/>
          <a:lstStyle/>
          <a:p>
            <a:fld id="{4E8E9D57-26A4-42AD-9FF9-0C1163A1A7FE}" type="slidenum">
              <a:rPr lang="en-US" smtClean="0"/>
              <a:t>3</a:t>
            </a:fld>
            <a:endParaRPr lang="en-US"/>
          </a:p>
        </p:txBody>
      </p:sp>
    </p:spTree>
    <p:extLst>
      <p:ext uri="{BB962C8B-B14F-4D97-AF65-F5344CB8AC3E}">
        <p14:creationId xmlns:p14="http://schemas.microsoft.com/office/powerpoint/2010/main" val="164057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525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525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4</a:t>
            </a:fld>
            <a:endParaRPr lang="en-US"/>
          </a:p>
        </p:txBody>
      </p:sp>
    </p:spTree>
    <p:extLst>
      <p:ext uri="{BB962C8B-B14F-4D97-AF65-F5344CB8AC3E}">
        <p14:creationId xmlns:p14="http://schemas.microsoft.com/office/powerpoint/2010/main" val="4262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5</a:t>
            </a:fld>
            <a:endParaRPr lang="en-US"/>
          </a:p>
        </p:txBody>
      </p:sp>
    </p:spTree>
    <p:extLst>
      <p:ext uri="{BB962C8B-B14F-4D97-AF65-F5344CB8AC3E}">
        <p14:creationId xmlns:p14="http://schemas.microsoft.com/office/powerpoint/2010/main" val="56539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6</a:t>
            </a:fld>
            <a:endParaRPr lang="en-US"/>
          </a:p>
        </p:txBody>
      </p:sp>
    </p:spTree>
    <p:extLst>
      <p:ext uri="{BB962C8B-B14F-4D97-AF65-F5344CB8AC3E}">
        <p14:creationId xmlns:p14="http://schemas.microsoft.com/office/powerpoint/2010/main" val="282576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7</a:t>
            </a:fld>
            <a:endParaRPr lang="en-US"/>
          </a:p>
        </p:txBody>
      </p:sp>
    </p:spTree>
    <p:extLst>
      <p:ext uri="{BB962C8B-B14F-4D97-AF65-F5344CB8AC3E}">
        <p14:creationId xmlns:p14="http://schemas.microsoft.com/office/powerpoint/2010/main" val="336911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8</a:t>
            </a:fld>
            <a:endParaRPr lang="en-US"/>
          </a:p>
        </p:txBody>
      </p:sp>
    </p:spTree>
    <p:extLst>
      <p:ext uri="{BB962C8B-B14F-4D97-AF65-F5344CB8AC3E}">
        <p14:creationId xmlns:p14="http://schemas.microsoft.com/office/powerpoint/2010/main" val="416582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9</a:t>
            </a:fld>
            <a:endParaRPr lang="en-US"/>
          </a:p>
        </p:txBody>
      </p:sp>
    </p:spTree>
    <p:extLst>
      <p:ext uri="{BB962C8B-B14F-4D97-AF65-F5344CB8AC3E}">
        <p14:creationId xmlns:p14="http://schemas.microsoft.com/office/powerpoint/2010/main" val="16525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t>10</a:t>
            </a:fld>
            <a:endParaRPr lang="en-US"/>
          </a:p>
        </p:txBody>
      </p:sp>
    </p:spTree>
    <p:extLst>
      <p:ext uri="{BB962C8B-B14F-4D97-AF65-F5344CB8AC3E}">
        <p14:creationId xmlns:p14="http://schemas.microsoft.com/office/powerpoint/2010/main" val="398130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8E9D57-26A4-42AD-9FF9-0C1163A1A7F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2576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t>9/9/2021</a:t>
            </a:fld>
            <a:endParaRPr lang="en-US" dirty="0"/>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283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t>9/9/2021</a:t>
            </a:fld>
            <a:endParaRPr lang="en-US" dirty="0"/>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445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t>9/9/2021</a:t>
            </a:fld>
            <a:endParaRPr lang="en-US" dirty="0"/>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374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20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238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7021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38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solidFill>
                  <a:prstClr val="black">
                    <a:tint val="75000"/>
                  </a:prstClr>
                </a:solidFill>
              </a:rPr>
              <a:pPr/>
              <a:t>9/9/2021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836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solidFill>
                  <a:prstClr val="black">
                    <a:tint val="75000"/>
                  </a:prstClr>
                </a:solidFill>
              </a:rPr>
              <a:pPr/>
              <a:t>9/9/2021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038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solidFill>
                  <a:prstClr val="black">
                    <a:tint val="75000"/>
                  </a:prstClr>
                </a:solidFill>
              </a:rPr>
              <a:pPr/>
              <a:t>9/9/2021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923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298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t>9/9/2021</a:t>
            </a:fld>
            <a:endParaRPr lang="en-US" dirty="0"/>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112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24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670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665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2787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8500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163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64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solidFill>
                  <a:prstClr val="black">
                    <a:tint val="75000"/>
                  </a:prstClr>
                </a:solidFill>
              </a:rPr>
              <a:pPr/>
              <a:t>9/9/2021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7420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solidFill>
                  <a:prstClr val="black">
                    <a:tint val="75000"/>
                  </a:prstClr>
                </a:solidFill>
              </a:rPr>
              <a:pPr/>
              <a:t>9/9/2021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82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solidFill>
                  <a:prstClr val="black">
                    <a:tint val="75000"/>
                  </a:prstClr>
                </a:solidFill>
              </a:rPr>
              <a:pPr/>
              <a:t>9/9/2021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9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t>9/9/2021</a:t>
            </a:fld>
            <a:endParaRPr lang="en-US" dirty="0"/>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077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6189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47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268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3185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144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0457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187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917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solidFill>
                  <a:prstClr val="black">
                    <a:tint val="75000"/>
                  </a:prstClr>
                </a:solidFill>
              </a:rPr>
              <a:pPr/>
              <a:t>9/9/2021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5985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solidFill>
                  <a:prstClr val="black">
                    <a:tint val="75000"/>
                  </a:prstClr>
                </a:solidFill>
              </a:rPr>
              <a:pPr/>
              <a:t>9/9/2021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564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t>9/9/2021</a:t>
            </a:fld>
            <a:endParaRPr lang="en-US" dirty="0"/>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3805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solidFill>
                  <a:prstClr val="black">
                    <a:tint val="75000"/>
                  </a:prstClr>
                </a:solidFill>
              </a:rPr>
              <a:pPr/>
              <a:t>9/9/2021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742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5104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7849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937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7933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081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513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671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745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solidFill>
                  <a:prstClr val="black">
                    <a:tint val="75000"/>
                  </a:prstClr>
                </a:solidFill>
              </a:rPr>
              <a:pPr/>
              <a:t>9/9/2021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7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t>9/9/2021</a:t>
            </a:fld>
            <a:endParaRPr lang="en-US" dirty="0"/>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444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solidFill>
                  <a:prstClr val="black">
                    <a:tint val="75000"/>
                  </a:prstClr>
                </a:solidFill>
              </a:rPr>
              <a:pPr/>
              <a:t>9/9/2021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658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solidFill>
                  <a:prstClr val="black">
                    <a:tint val="75000"/>
                  </a:prstClr>
                </a:solidFill>
              </a:rPr>
              <a:pPr/>
              <a:t>9/9/2021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808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0439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4074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4589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347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7D0-A301-492A-A9CC-53C85E20E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B61B4AD-3E15-46C5-B827-DE50BC3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0A77D19-EFB7-40C5-96EA-524631774315}"/>
              </a:ext>
            </a:extLst>
          </p:cNvPr>
          <p:cNvSpPr>
            <a:spLocks noGrp="1"/>
          </p:cNvSpPr>
          <p:nvPr>
            <p:ph type="dt" sz="half" idx="10"/>
          </p:nvPr>
        </p:nvSpPr>
        <p:spPr/>
        <p:txBody>
          <a:bodyPr/>
          <a:lstStyle/>
          <a:p>
            <a:fld id="{9184DA70-C731-4C70-880D-CCD4705E623C}"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5DA3498-6F22-4440-BDE9-B4CAB537259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F12F2B-19AA-4AD1-BE38-20217E673D1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7650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074A-C554-49F8-90F3-538ECDDFB2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3D497AF-C793-495D-BAA7-DF7ED8C8F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417AA9-706C-4891-ABCD-55A0E81B898B}"/>
              </a:ext>
            </a:extLst>
          </p:cNvPr>
          <p:cNvSpPr>
            <a:spLocks noGrp="1"/>
          </p:cNvSpPr>
          <p:nvPr>
            <p:ph type="dt" sz="half" idx="10"/>
          </p:nvPr>
        </p:nvSpPr>
        <p:spPr/>
        <p:txBody>
          <a:bodyPr/>
          <a:lstStyle/>
          <a:p>
            <a:fld id="{4BE1D723-8F53-4F53-90B0-1982A396982E}"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24C609F-DFDE-4BD8-BBE2-ED3CE8094F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C694A1E-5A44-49E1-B488-3291B4E160A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5197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4A5A-604A-42D5-BD46-35F06061B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2CDF8CA-89EA-4199-96E6-0BE25D6E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59273-5257-42AF-9208-11A73C3CC9D4}"/>
              </a:ext>
            </a:extLst>
          </p:cNvPr>
          <p:cNvSpPr>
            <a:spLocks noGrp="1"/>
          </p:cNvSpPr>
          <p:nvPr>
            <p:ph type="dt" sz="half" idx="10"/>
          </p:nvPr>
        </p:nvSpPr>
        <p:spPr/>
        <p:txBody>
          <a:bodyPr/>
          <a:lstStyle/>
          <a:p>
            <a:fld id="{97669AF7-7BEB-44E4-9852-375E34362B5B}"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FCBF6D4-C659-44C9-BE9D-1BC910CBFEC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4D64965-D42B-4130-9752-9B74C0F5895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843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ABCF-F006-4D3F-8805-262D72D2E3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70B28EF-ACFB-43D9-8B04-0329FDCD5D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C4CBF89-D1E2-443F-A8D2-02AD80035F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86C59-05A9-45EF-BE7F-A61A578ED3ED}"/>
              </a:ext>
            </a:extLst>
          </p:cNvPr>
          <p:cNvSpPr>
            <a:spLocks noGrp="1"/>
          </p:cNvSpPr>
          <p:nvPr>
            <p:ph type="dt" sz="half" idx="10"/>
          </p:nvPr>
        </p:nvSpPr>
        <p:spPr/>
        <p:txBody>
          <a:bodyPr/>
          <a:lstStyle/>
          <a:p>
            <a:fld id="{BAAAC38D-0552-4C82-B593-E6124DFADBE2}"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10CB35C-5615-4D57-B8C3-93BF7ECFBC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2AD296A-0DAC-4A07-A5FD-1A5ACCC3CE84}"/>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668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t>9/9/2021</a:t>
            </a:fld>
            <a:endParaRPr lang="en-US" dirty="0"/>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382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4CF-0843-41D1-BB5B-F203CB04A30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F719F36-18AD-493B-A893-0DE269557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A620F-A5DE-4F42-B112-EF9AEABC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1F10E19-D64C-4518-8E1A-9DECB8BB0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7A3B93-B16A-41B8-80ED-38DDF319F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0783D1F-3E1F-4DB6-9169-44EFA718386B}"/>
              </a:ext>
            </a:extLst>
          </p:cNvPr>
          <p:cNvSpPr>
            <a:spLocks noGrp="1"/>
          </p:cNvSpPr>
          <p:nvPr>
            <p:ph type="dt" sz="half" idx="10"/>
          </p:nvPr>
        </p:nvSpPr>
        <p:spPr/>
        <p:txBody>
          <a:bodyPr/>
          <a:lstStyle/>
          <a:p>
            <a:fld id="{D9DF0F1C-5577-4ACB-BB62-DF8F3C494C7E}" type="datetime1">
              <a:rPr lang="en-US" smtClean="0">
                <a:solidFill>
                  <a:prstClr val="black">
                    <a:tint val="75000"/>
                  </a:prstClr>
                </a:solidFill>
              </a:rPr>
              <a:pPr/>
              <a:t>9/9/2021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BC78F508-FC79-49DB-957E-87CF22A16C2B}"/>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2094822-3471-4A4A-90FF-344B99B35BC5}"/>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833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C66-8285-45C6-89D1-ED91D6CDB4C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3E9472-CB0A-407D-8686-CC9AC91742D2}"/>
              </a:ext>
            </a:extLst>
          </p:cNvPr>
          <p:cNvSpPr>
            <a:spLocks noGrp="1"/>
          </p:cNvSpPr>
          <p:nvPr>
            <p:ph type="dt" sz="half" idx="10"/>
          </p:nvPr>
        </p:nvSpPr>
        <p:spPr/>
        <p:txBody>
          <a:bodyPr/>
          <a:lstStyle/>
          <a:p>
            <a:fld id="{1775B394-D9F9-4F0C-B15D-605F45CB9E9F}" type="datetime1">
              <a:rPr lang="en-US" smtClean="0">
                <a:solidFill>
                  <a:prstClr val="black">
                    <a:tint val="75000"/>
                  </a:prstClr>
                </a:solidFill>
              </a:rPr>
              <a:pPr/>
              <a:t>9/9/2021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32E2633-74A1-4C56-833B-DA83982702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EF2A302-72A0-445E-98CB-10D70A011EF9}"/>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363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solidFill>
                  <a:prstClr val="black">
                    <a:tint val="75000"/>
                  </a:prstClr>
                </a:solidFill>
              </a:rPr>
              <a:pPr/>
              <a:t>9/9/2021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0517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123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solidFill>
                  <a:prstClr val="black">
                    <a:tint val="75000"/>
                  </a:prstClr>
                </a:solidFill>
              </a:rPr>
              <a:pPr/>
              <a:t>9/9/2021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0240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964-FABF-4A9D-BA77-10C4A1C216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0543DA-ED45-4E76-816D-B51FF3E6E2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2AABC5-A148-491C-840C-8EE2D6BE34AC}"/>
              </a:ext>
            </a:extLst>
          </p:cNvPr>
          <p:cNvSpPr>
            <a:spLocks noGrp="1"/>
          </p:cNvSpPr>
          <p:nvPr>
            <p:ph type="dt" sz="half" idx="10"/>
          </p:nvPr>
        </p:nvSpPr>
        <p:spPr/>
        <p:txBody>
          <a:bodyPr/>
          <a:lstStyle/>
          <a:p>
            <a:fld id="{B612A279-0833-481D-8C56-F67FD0AC6C50}"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8884BDB-9072-4491-8E91-6A7F3897F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BCC8E7-B26E-4B4A-ACA3-22709444A1BC}"/>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9830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5F97B-EA47-4CD3-99DB-7D4FB72ED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0D4623-485F-42E5-9E3A-819CA5AB9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4FD2CA-15A6-4281-9E3F-BEE764AD2C9B}"/>
              </a:ext>
            </a:extLst>
          </p:cNvPr>
          <p:cNvSpPr>
            <a:spLocks noGrp="1"/>
          </p:cNvSpPr>
          <p:nvPr>
            <p:ph type="dt" sz="half" idx="10"/>
          </p:nvPr>
        </p:nvSpPr>
        <p:spPr/>
        <p:txBody>
          <a:bodyPr/>
          <a:lstStyle/>
          <a:p>
            <a:fld id="{6587DA83-5663-4C9C-B9AA-0B40A3DAFF81}"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1237361-6C4D-4D8E-9EC8-4673501082D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2404B0-2989-499D-A4A6-81E3146C2B13}"/>
              </a:ext>
            </a:extLst>
          </p:cNvPr>
          <p:cNvSpPr>
            <a:spLocks noGrp="1"/>
          </p:cNvSpPr>
          <p:nvPr>
            <p:ph type="sldNum" sz="quarter" idx="12"/>
          </p:nvPr>
        </p:nvSpPr>
        <p:spPr/>
        <p:txBody>
          <a:body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136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6595-EE3F-42A7-AF82-6AA9BFF27E0B}"/>
              </a:ext>
            </a:extLst>
          </p:cNvPr>
          <p:cNvSpPr>
            <a:spLocks noGrp="1"/>
          </p:cNvSpPr>
          <p:nvPr>
            <p:ph type="dt" sz="half" idx="10"/>
          </p:nvPr>
        </p:nvSpPr>
        <p:spPr/>
        <p:txBody>
          <a:bodyPr/>
          <a:lstStyle/>
          <a:p>
            <a:fld id="{39667345-2558-425A-8533-9BFDBCE15005}" type="datetime1">
              <a:rPr lang="en-US" smtClean="0"/>
              <a:t>9/9/2021</a:t>
            </a:fld>
            <a:endParaRPr lang="en-US" dirty="0"/>
          </a:p>
        </p:txBody>
      </p:sp>
      <p:sp>
        <p:nvSpPr>
          <p:cNvPr id="3" name="Footer Placeholder 2">
            <a:extLst>
              <a:ext uri="{FF2B5EF4-FFF2-40B4-BE49-F238E27FC236}">
                <a16:creationId xmlns:a16="http://schemas.microsoft.com/office/drawing/2014/main" id="{E8613E46-69B9-4F24-9661-CB3E04DF15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DC5D5B-305C-4C59-A58C-E0176B17FB5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528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22CC-6D1E-432B-8638-38E6EDFBD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AC54295-EBFB-4D19-8545-79EA7F41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4FE5FD-B76E-4EA8-A954-39285C31A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A93-47DE-4D59-B081-5116FFCD68D6}"/>
              </a:ext>
            </a:extLst>
          </p:cNvPr>
          <p:cNvSpPr>
            <a:spLocks noGrp="1"/>
          </p:cNvSpPr>
          <p:nvPr>
            <p:ph type="dt" sz="half" idx="10"/>
          </p:nvPr>
        </p:nvSpPr>
        <p:spPr/>
        <p:txBody>
          <a:bodyPr/>
          <a:lstStyle/>
          <a:p>
            <a:fld id="{92BEA474-078D-4E9B-9B14-09A87B19DC46}" type="datetime1">
              <a:rPr lang="en-US" smtClean="0"/>
              <a:t>9/9/2021</a:t>
            </a:fld>
            <a:endParaRPr lang="en-US" dirty="0"/>
          </a:p>
        </p:txBody>
      </p:sp>
      <p:sp>
        <p:nvSpPr>
          <p:cNvPr id="6" name="Footer Placeholder 5">
            <a:extLst>
              <a:ext uri="{FF2B5EF4-FFF2-40B4-BE49-F238E27FC236}">
                <a16:creationId xmlns:a16="http://schemas.microsoft.com/office/drawing/2014/main" id="{DAABE647-9B63-4354-BD20-55CAAA9FD3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AAADC5-5EDA-49F1-8229-49B26A4B42FB}"/>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5007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5DB-75B6-4416-BFF4-E6E26222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6F11E8B-15AA-4CFF-A220-CC8BE6995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1A2B7E1-FE05-4A7F-853A-14D48D347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63484-26FD-45C3-BB25-FCFB978C0EAC}"/>
              </a:ext>
            </a:extLst>
          </p:cNvPr>
          <p:cNvSpPr>
            <a:spLocks noGrp="1"/>
          </p:cNvSpPr>
          <p:nvPr>
            <p:ph type="dt" sz="half" idx="10"/>
          </p:nvPr>
        </p:nvSpPr>
        <p:spPr/>
        <p:txBody>
          <a:bodyPr/>
          <a:lstStyle/>
          <a:p>
            <a:fld id="{4907D986-8816-4272-A432-0437A28A9828}" type="datetime1">
              <a:rPr lang="en-US" smtClean="0"/>
              <a:t>9/9/2021</a:t>
            </a:fld>
            <a:endParaRPr lang="en-US" dirty="0"/>
          </a:p>
        </p:txBody>
      </p:sp>
      <p:sp>
        <p:nvSpPr>
          <p:cNvPr id="6" name="Footer Placeholder 5">
            <a:extLst>
              <a:ext uri="{FF2B5EF4-FFF2-40B4-BE49-F238E27FC236}">
                <a16:creationId xmlns:a16="http://schemas.microsoft.com/office/drawing/2014/main" id="{DB137FEE-4DAE-458D-91D7-2FED11470F9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26676CDF-3AE6-4035-88C3-CBFA2BCB208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280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9/9/2021</a:t>
            </a:fld>
            <a:endParaRPr lang="en-US" dirty="0"/>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8595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9094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557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827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5294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E3E87-C276-4626-9548-1233F0FD9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D2446C-554F-4D00-AD76-D27484C91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D3AE98-A7B6-401C-BD0D-98DDA5A4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solidFill>
                  <a:prstClr val="black">
                    <a:tint val="75000"/>
                  </a:prstClr>
                </a:solidFill>
              </a:rPr>
              <a:pPr/>
              <a:t>9/9/2021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85041DF-B0F6-4C51-9814-79034AEE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EEE1B30-0674-4BA6-9879-E4109A128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9615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3E264A-13E6-4B1F-8F11-BD4B2A9E7368}"/>
              </a:ext>
            </a:extLst>
          </p:cNvPr>
          <p:cNvSpPr/>
          <p:nvPr/>
        </p:nvSpPr>
        <p:spPr>
          <a:xfrm>
            <a:off x="3811560" y="2228406"/>
            <a:ext cx="4568879" cy="2215991"/>
          </a:xfrm>
          <a:prstGeom prst="rect">
            <a:avLst/>
          </a:prstGeom>
          <a:noFill/>
        </p:spPr>
        <p:txBody>
          <a:bodyPr wrap="none" lIns="91440" tIns="45720" rIns="91440" bIns="45720">
            <a:spAutoFit/>
          </a:bodyPr>
          <a:lstStyle/>
          <a:p>
            <a:pPr algn="ctr"/>
            <a:r>
              <a:rPr lang="en-US" sz="13800" b="1" cap="none" spc="0" dirty="0">
                <a:ln w="19050">
                  <a:solidFill>
                    <a:schemeClr val="tx1"/>
                  </a:solidFill>
                </a:ln>
                <a:solidFill>
                  <a:srgbClr val="FEC0B1"/>
                </a:solidFill>
                <a:effectLst>
                  <a:outerShdw blurRad="12700" dist="38100" dir="2400000" sx="101000" sy="101000" algn="ctr" rotWithShape="0">
                    <a:schemeClr val="tx1"/>
                  </a:outerShdw>
                </a:effectLst>
              </a:rPr>
              <a:t>VẬT </a:t>
            </a:r>
            <a:r>
              <a:rPr lang="en-US" sz="13800" b="1" cap="none" spc="0" dirty="0" smtClean="0">
                <a:ln w="19050">
                  <a:solidFill>
                    <a:schemeClr val="tx1"/>
                  </a:solidFill>
                </a:ln>
                <a:solidFill>
                  <a:srgbClr val="FEC0B1"/>
                </a:solidFill>
                <a:effectLst>
                  <a:outerShdw blurRad="12700" dist="38100" dir="2400000" sx="101000" sy="101000" algn="ctr" rotWithShape="0">
                    <a:schemeClr val="tx1"/>
                  </a:outerShdw>
                </a:effectLst>
              </a:rPr>
              <a:t>LÍ</a:t>
            </a:r>
            <a:endParaRPr lang="en-US" sz="13800" b="1" cap="none" spc="0" dirty="0">
              <a:ln w="19050">
                <a:solidFill>
                  <a:schemeClr val="tx1"/>
                </a:solidFill>
              </a:ln>
              <a:solidFill>
                <a:srgbClr val="FEC0B1"/>
              </a:solidFill>
              <a:effectLst>
                <a:outerShdw blurRad="12700" dist="38100" dir="2400000" sx="101000" sy="101000" algn="ctr" rotWithShape="0">
                  <a:schemeClr val="tx1"/>
                </a:outerShdw>
              </a:effectLst>
            </a:endParaRPr>
          </a:p>
        </p:txBody>
      </p:sp>
      <p:sp>
        <p:nvSpPr>
          <p:cNvPr id="7" name="Oval 6">
            <a:extLst>
              <a:ext uri="{FF2B5EF4-FFF2-40B4-BE49-F238E27FC236}">
                <a16:creationId xmlns:a16="http://schemas.microsoft.com/office/drawing/2014/main" id="{62768077-BF34-4ABC-81D9-B00155C7D519}"/>
              </a:ext>
            </a:extLst>
          </p:cNvPr>
          <p:cNvSpPr/>
          <p:nvPr/>
        </p:nvSpPr>
        <p:spPr>
          <a:xfrm>
            <a:off x="3210790" y="2048406"/>
            <a:ext cx="180000" cy="180000"/>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2D67932-701D-4B95-A616-7675BA80DA2E}"/>
              </a:ext>
            </a:extLst>
          </p:cNvPr>
          <p:cNvSpPr/>
          <p:nvPr/>
        </p:nvSpPr>
        <p:spPr>
          <a:xfrm>
            <a:off x="8936181" y="2048406"/>
            <a:ext cx="180000" cy="180000"/>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3725FD-DED8-4676-86D0-BC6961884D7F}"/>
              </a:ext>
            </a:extLst>
          </p:cNvPr>
          <p:cNvSpPr/>
          <p:nvPr/>
        </p:nvSpPr>
        <p:spPr>
          <a:xfrm>
            <a:off x="3390790" y="4708479"/>
            <a:ext cx="180000" cy="180000"/>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117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287 -0.00417 C 0.08568 -0.02153 0.16862 -0.03889 0.2543 -0.02246 C 0.33985 -0.00602 0.52331 0.01666 0.51667 0.09421 C 0.51003 0.17175 0.30131 0.45509 0.2142 0.44259 C 0.12709 0.42986 0.02396 0.08634 -0.0056 0.01851 " pathEditMode="relative" ptsTypes="AAAAA">
                                      <p:cBhvr>
                                        <p:cTn id="6" dur="3000" fill="hold"/>
                                        <p:tgtEl>
                                          <p:spTgt spid="7"/>
                                        </p:tgtEl>
                                        <p:attrNameLst>
                                          <p:attrName>ppt_x</p:attrName>
                                          <p:attrName>ppt_y</p:attrName>
                                        </p:attrNameLst>
                                      </p:cBhvr>
                                    </p:animMotion>
                                  </p:childTnLst>
                                </p:cTn>
                              </p:par>
                              <p:par>
                                <p:cTn id="7" presetID="0" presetClass="path" presetSubtype="0" repeatCount="indefinite" fill="hold" grpId="0" nodeType="withEffect">
                                  <p:stCondLst>
                                    <p:cond delay="250"/>
                                  </p:stCondLst>
                                  <p:childTnLst>
                                    <p:animMotion origin="layout" path="M 0.00196 0.00486 C -0.00585 -0.07825 -0.18593 -0.04815 -0.26901 -0.02246 C -0.35208 0.00324 -0.50429 0.07615 -0.49648 0.15925 C -0.48867 0.24236 -0.3052 0.50115 -0.22213 0.47592 C -0.13906 0.45069 0.00977 0.08796 0.00196 0.00486 Z " pathEditMode="relative" ptsTypes="AAAAA">
                                      <p:cBhvr>
                                        <p:cTn id="8" dur="3000" fill="hold"/>
                                        <p:tgtEl>
                                          <p:spTgt spid="9"/>
                                        </p:tgtEl>
                                        <p:attrNameLst>
                                          <p:attrName>ppt_x</p:attrName>
                                          <p:attrName>ppt_y</p:attrName>
                                        </p:attrNameLst>
                                      </p:cBhvr>
                                    </p:animMotion>
                                  </p:childTnLst>
                                </p:cTn>
                              </p:par>
                              <p:par>
                                <p:cTn id="9" presetID="0" presetClass="path" presetSubtype="0" repeatCount="indefinite" fill="hold" grpId="0" nodeType="withEffect">
                                  <p:stCondLst>
                                    <p:cond delay="500"/>
                                  </p:stCondLst>
                                  <p:childTnLst>
                                    <p:animMotion origin="layout" path="M -0.00078 0.00486 C -0.03594 -0.08773 -0.05847 -0.38426 0.02396 -0.44213 C 0.10625 -0.5 0.45833 -0.43473 0.49349 -0.34213 C 0.52851 -0.24931 0.31666 0.05648 0.23437 0.11412 C 0.15221 0.17176 0.03424 0.09768 -0.00078 0.00486 Z " pathEditMode="relative" ptsTypes="AAAAA">
                                      <p:cBhvr>
                                        <p:cTn id="10"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1937857"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2587207"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000" b="1" dirty="0" smtClean="0">
                <a:ln w="0">
                  <a:noFill/>
                </a:ln>
                <a:solidFill>
                  <a:schemeClr val="accent1">
                    <a:lumMod val="75000"/>
                  </a:schemeClr>
                </a:solidFill>
                <a:effectLst>
                  <a:outerShdw blurRad="38100" dist="25400" dir="5400000" algn="ctr" rotWithShape="0">
                    <a:srgbClr val="6E747A">
                      <a:alpha val="43000"/>
                    </a:srgbClr>
                  </a:outerShdw>
                </a:effectLst>
              </a:rPr>
              <a:t>Trả lời:</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442220" y="1101182"/>
            <a:ext cx="11825918" cy="1384995"/>
          </a:xfrm>
          <a:prstGeom prst="rect">
            <a:avLst/>
          </a:prstGeom>
          <a:noFill/>
        </p:spPr>
        <p:txBody>
          <a:bodyPr wrap="square" rtlCol="0">
            <a:spAutoFit/>
          </a:bodyPr>
          <a:lstStyle/>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Bàn</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học</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không</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phát</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ra</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ánh</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 </a:t>
            </a:r>
            <a:r>
              <a:rPr kumimoji="0" lang="en-US" sz="2800" b="1" i="0" strike="noStrike" kern="1200" normalizeH="0" baseline="0" noProof="0" dirty="0" err="1">
                <a:ln w="0">
                  <a:noFill/>
                </a:ln>
                <a:solidFill>
                  <a:schemeClr val="bg1"/>
                </a:solidFill>
                <a:uLnTx/>
                <a:uFillTx/>
                <a:latin typeface="Calibri" panose="020F0502020204030204" pitchFamily="34" charset="0"/>
                <a:cs typeface="Calibri" panose="020F0502020204030204" pitchFamily="34" charset="0"/>
              </a:rPr>
              <a:t>sáng</a:t>
            </a:r>
            <a:r>
              <a:rPr kumimoji="0" lang="en-US"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rPr>
              <a:t>.</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lang="en-US" sz="2800" b="1" dirty="0" err="1">
                <a:ln w="0">
                  <a:noFill/>
                </a:ln>
                <a:solidFill>
                  <a:schemeClr val="bg1"/>
                </a:solidFill>
                <a:latin typeface="Calibri" panose="020F0502020204030204" pitchFamily="34" charset="0"/>
                <a:cs typeface="Calibri" panose="020F0502020204030204" pitchFamily="34" charset="0"/>
              </a:rPr>
              <a:t>Em</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nhìn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thấy</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bàn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học</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vì</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có</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ánh</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sáng</a:t>
            </a:r>
            <a:r>
              <a:rPr lang="en-US" sz="2800" b="1" dirty="0">
                <a:ln w="0">
                  <a:noFill/>
                </a:ln>
                <a:solidFill>
                  <a:schemeClr val="bg1"/>
                </a:solidFill>
                <a:latin typeface="Calibri" panose="020F0502020204030204" pitchFamily="34" charset="0"/>
                <a:cs typeface="Calibri" panose="020F0502020204030204" pitchFamily="34" charset="0"/>
              </a:rPr>
              <a:t> </a:t>
            </a:r>
            <a:r>
              <a:rPr lang="vi-VN" sz="2800" b="1" dirty="0" smtClean="0">
                <a:ln w="0">
                  <a:noFill/>
                </a:ln>
                <a:solidFill>
                  <a:schemeClr val="bg1"/>
                </a:solidFill>
                <a:latin typeface="Calibri" panose="020F0502020204030204" pitchFamily="34" charset="0"/>
                <a:cs typeface="Calibri" panose="020F0502020204030204" pitchFamily="34" charset="0"/>
              </a:rPr>
              <a:t>từ đèn </a:t>
            </a:r>
            <a:r>
              <a:rPr lang="en-US" sz="2800" b="1" dirty="0" err="1" smtClean="0">
                <a:ln w="0">
                  <a:noFill/>
                </a:ln>
                <a:solidFill>
                  <a:schemeClr val="bg1"/>
                </a:solidFill>
                <a:latin typeface="Calibri" panose="020F0502020204030204" pitchFamily="34" charset="0"/>
                <a:cs typeface="Calibri" panose="020F0502020204030204" pitchFamily="34" charset="0"/>
              </a:rPr>
              <a:t>truyền</a:t>
            </a:r>
            <a:r>
              <a:rPr lang="en-US" sz="2800" b="1" dirty="0" smtClean="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tới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bàn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học</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và</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hắt</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tới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mắt</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em</a:t>
            </a:r>
            <a:r>
              <a:rPr lang="en-US" sz="2800" b="1" dirty="0">
                <a:ln w="0">
                  <a:noFill/>
                </a:ln>
                <a:solidFill>
                  <a:schemeClr val="bg1"/>
                </a:solidFill>
                <a:latin typeface="Calibri" panose="020F0502020204030204" pitchFamily="34" charset="0"/>
                <a:cs typeface="Calibri" panose="020F0502020204030204" pitchFamily="34" charset="0"/>
              </a:rPr>
              <a:t>. </a:t>
            </a:r>
            <a:endParaRPr kumimoji="0" lang="vi-VN"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F8B8F77-D7A4-4BC5-B4DD-E75C210B3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1021" y="3456542"/>
            <a:ext cx="2666546" cy="2666546"/>
          </a:xfrm>
          <a:prstGeom prst="rect">
            <a:avLst/>
          </a:prstGeom>
        </p:spPr>
      </p:pic>
      <p:pic>
        <p:nvPicPr>
          <p:cNvPr id="2" name="Picture 1">
            <a:extLst>
              <a:ext uri="{FF2B5EF4-FFF2-40B4-BE49-F238E27FC236}">
                <a16:creationId xmlns:a16="http://schemas.microsoft.com/office/drawing/2014/main" id="{44FECB78-CFC6-4B3B-9786-6AFF82EAAA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9523" y="2055289"/>
            <a:ext cx="1220060" cy="1220060"/>
          </a:xfrm>
          <a:prstGeom prst="rect">
            <a:avLst/>
          </a:prstGeom>
        </p:spPr>
      </p:pic>
      <p:pic>
        <p:nvPicPr>
          <p:cNvPr id="4" name="Picture 3">
            <a:extLst>
              <a:ext uri="{FF2B5EF4-FFF2-40B4-BE49-F238E27FC236}">
                <a16:creationId xmlns:a16="http://schemas.microsoft.com/office/drawing/2014/main" id="{E1C2167F-5506-4836-BC47-52F790607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158936" y="3948554"/>
            <a:ext cx="2780538" cy="2780538"/>
          </a:xfrm>
          <a:prstGeom prst="rect">
            <a:avLst/>
          </a:prstGeom>
        </p:spPr>
      </p:pic>
      <p:cxnSp>
        <p:nvCxnSpPr>
          <p:cNvPr id="13" name="Straight Arrow Connector 12">
            <a:extLst>
              <a:ext uri="{FF2B5EF4-FFF2-40B4-BE49-F238E27FC236}">
                <a16:creationId xmlns:a16="http://schemas.microsoft.com/office/drawing/2014/main" id="{BC7C689B-DD55-4320-BE46-855203AA77FD}"/>
              </a:ext>
            </a:extLst>
          </p:cNvPr>
          <p:cNvCxnSpPr>
            <a:cxnSpLocks/>
          </p:cNvCxnSpPr>
          <p:nvPr/>
        </p:nvCxnSpPr>
        <p:spPr>
          <a:xfrm flipH="1">
            <a:off x="4612826" y="2997843"/>
            <a:ext cx="4033463" cy="950711"/>
          </a:xfrm>
          <a:prstGeom prst="straightConnector1">
            <a:avLst/>
          </a:prstGeom>
          <a:ln>
            <a:solidFill>
              <a:srgbClr val="FFFF00"/>
            </a:solidFill>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161054-04DA-4909-9654-53B7BA4616B8}"/>
              </a:ext>
            </a:extLst>
          </p:cNvPr>
          <p:cNvCxnSpPr>
            <a:cxnSpLocks/>
          </p:cNvCxnSpPr>
          <p:nvPr/>
        </p:nvCxnSpPr>
        <p:spPr>
          <a:xfrm>
            <a:off x="4684070" y="3976362"/>
            <a:ext cx="4425206" cy="193127"/>
          </a:xfrm>
          <a:prstGeom prst="straightConnector1">
            <a:avLst/>
          </a:prstGeom>
          <a:ln>
            <a:solidFill>
              <a:srgbClr val="FFFF00"/>
            </a:solidFill>
            <a:tailEnd type="triangl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24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500"/>
                            </p:stCondLst>
                            <p:childTnLst>
                              <p:par>
                                <p:cTn id="23" presetID="26" presetClass="emph" presetSubtype="0" repeatCount="indefinite" fill="hold" nodeType="afterEffect">
                                  <p:stCondLst>
                                    <p:cond delay="0"/>
                                  </p:stCondLst>
                                  <p:endCondLst>
                                    <p:cond evt="onNext" delay="0">
                                      <p:tgtEl>
                                        <p:sldTgt/>
                                      </p:tgtEl>
                                    </p:cond>
                                  </p:end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par>
                                <p:cTn id="26" presetID="26" presetClass="emph" presetSubtype="0" repeatCount="indefinite" fill="hold" nodeType="withEffect">
                                  <p:stCondLst>
                                    <p:cond delay="0"/>
                                  </p:stCondLst>
                                  <p:endCondLst>
                                    <p:cond evt="onNext" delay="0">
                                      <p:tgtEl>
                                        <p:sldTgt/>
                                      </p:tgtEl>
                                    </p:cond>
                                  </p:end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525780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0" y="510873"/>
            <a:ext cx="5257800" cy="553998"/>
          </a:xfrm>
          <a:prstGeom prst="rect">
            <a:avLst/>
          </a:prstGeom>
          <a:noFill/>
        </p:spPr>
        <p:txBody>
          <a:bodyPr wrap="square" rtlCol="0">
            <a:spAutoFit/>
          </a:bodyPr>
          <a:lstStyle/>
          <a:p>
            <a:pPr>
              <a:defRPr/>
            </a:pPr>
            <a:r>
              <a:rPr lang="en-US" sz="3000" b="1" dirty="0" smtClean="0">
                <a:ln w="0">
                  <a:noFill/>
                </a:ln>
                <a:solidFill>
                  <a:srgbClr val="4472C4">
                    <a:lumMod val="75000"/>
                  </a:srgbClr>
                </a:solidFill>
                <a:effectLst>
                  <a:outerShdw blurRad="38100" dist="25400" dir="5400000" algn="ctr" rotWithShape="0">
                    <a:srgbClr val="6E747A">
                      <a:alpha val="43000"/>
                    </a:srgbClr>
                  </a:outerShdw>
                </a:effectLst>
              </a:rPr>
              <a:t>I</a:t>
            </a: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I</a:t>
            </a:r>
            <a:r>
              <a:rPr lang="en-US" sz="3000" b="1" dirty="0" smtClean="0">
                <a:ln w="0">
                  <a:noFill/>
                </a:ln>
                <a:solidFill>
                  <a:srgbClr val="4472C4">
                    <a:lumMod val="75000"/>
                  </a:srgbClr>
                </a:solidFill>
                <a:effectLst>
                  <a:outerShdw blurRad="38100" dist="25400" dir="5400000" algn="ctr" rotWithShape="0">
                    <a:srgbClr val="6E747A">
                      <a:alpha val="43000"/>
                    </a:srgbClr>
                  </a:outerShdw>
                </a:effectLst>
              </a:rPr>
              <a:t>. </a:t>
            </a: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NHÌN THẤY MỘT VẬT</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2885952" y="2060696"/>
            <a:ext cx="9077453" cy="954107"/>
          </a:xfrm>
          <a:prstGeom prst="rect">
            <a:avLst/>
          </a:prstGeom>
          <a:noFill/>
        </p:spPr>
        <p:txBody>
          <a:bodyPr wrap="square" rtlCol="0">
            <a:spAutoFit/>
          </a:bodyPr>
          <a:lstStyle/>
          <a:p>
            <a:pPr>
              <a:defRPr/>
            </a:pPr>
            <a:r>
              <a:rPr lang="vi-VN" sz="2800" b="1" dirty="0" smtClean="0">
                <a:ln w="0">
                  <a:noFill/>
                </a:ln>
                <a:solidFill>
                  <a:prstClr val="white"/>
                </a:solidFill>
                <a:latin typeface="Calibri" panose="020F0502020204030204" pitchFamily="34" charset="0"/>
                <a:cs typeface="Calibri" panose="020F0502020204030204" pitchFamily="34" charset="0"/>
              </a:rPr>
              <a:t>Mắt ta nhìn thấy được một vật khi có </a:t>
            </a:r>
            <a:r>
              <a:rPr lang="vi-VN" sz="2800" b="1" u="sng" dirty="0" smtClean="0">
                <a:ln w="0">
                  <a:noFill/>
                </a:ln>
                <a:solidFill>
                  <a:srgbClr val="FFFF00"/>
                </a:solidFill>
                <a:latin typeface="Calibri" panose="020F0502020204030204" pitchFamily="34" charset="0"/>
                <a:cs typeface="Calibri" panose="020F0502020204030204" pitchFamily="34" charset="0"/>
              </a:rPr>
              <a:t>ánh </a:t>
            </a:r>
            <a:r>
              <a:rPr lang="vi-VN" sz="2800" b="1" u="sng" dirty="0">
                <a:ln w="0">
                  <a:noFill/>
                </a:ln>
                <a:solidFill>
                  <a:srgbClr val="FFFF00"/>
                </a:solidFill>
                <a:latin typeface="Calibri" panose="020F0502020204030204" pitchFamily="34" charset="0"/>
                <a:cs typeface="Calibri" panose="020F0502020204030204" pitchFamily="34" charset="0"/>
              </a:rPr>
              <a:t>sáng </a:t>
            </a:r>
            <a:r>
              <a:rPr lang="vi-VN" sz="2800" b="1" dirty="0" smtClean="0">
                <a:ln w="0">
                  <a:noFill/>
                </a:ln>
                <a:solidFill>
                  <a:schemeClr val="bg1"/>
                </a:solidFill>
                <a:latin typeface="Calibri" panose="020F0502020204030204" pitchFamily="34" charset="0"/>
                <a:cs typeface="Calibri" panose="020F0502020204030204" pitchFamily="34" charset="0"/>
              </a:rPr>
              <a:t>truyền từ vật đó đến mắt ta.</a:t>
            </a:r>
            <a:endParaRPr lang="vi-VN" sz="2800" b="1" u="sng" dirty="0">
              <a:ln w="0">
                <a:noFill/>
              </a:ln>
              <a:solidFill>
                <a:srgbClr val="70AD47">
                  <a:lumMod val="60000"/>
                  <a:lumOff val="40000"/>
                </a:srgbClr>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1B8ADB-F91F-4B91-909F-896870A70F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0714" y1="45000" x2="70714" y2="45000"/>
                        <a14:foregroundMark x1="75714" y1="42778" x2="75714" y2="42778"/>
                        <a14:foregroundMark x1="76786" y1="48333" x2="76786" y2="48333"/>
                        <a14:foregroundMark x1="86429" y1="50000" x2="86429" y2="50000"/>
                        <a14:foregroundMark x1="76071" y1="56111" x2="76071" y2="56111"/>
                        <a14:foregroundMark x1="62500" y1="48333" x2="63571" y2="48889"/>
                        <a14:foregroundMark x1="57500" y1="56111" x2="57500" y2="56111"/>
                        <a14:foregroundMark x1="50000" y1="67222" x2="50000" y2="67222"/>
                        <a14:foregroundMark x1="41071" y1="62222" x2="41071" y2="62222"/>
                        <a14:foregroundMark x1="44286" y1="62778" x2="44286" y2="62778"/>
                        <a14:foregroundMark x1="37500" y1="57778" x2="37500" y2="57778"/>
                        <a14:foregroundMark x1="30000" y1="54444" x2="30000" y2="54444"/>
                        <a14:foregroundMark x1="25000" y1="52222" x2="25000" y2="52222"/>
                        <a14:foregroundMark x1="85714" y1="50556" x2="85714" y2="50556"/>
                        <a14:foregroundMark x1="87500" y1="62222" x2="87500" y2="62222"/>
                        <a14:foregroundMark x1="86429" y1="50000" x2="86429" y2="50000"/>
                        <a14:foregroundMark x1="84643" y1="50000" x2="84643" y2="50000"/>
                      </a14:backgroundRemoval>
                    </a14:imgEffect>
                  </a14:imgLayer>
                </a14:imgProps>
              </a:ext>
            </a:extLst>
          </a:blip>
          <a:stretch>
            <a:fillRect/>
          </a:stretch>
        </p:blipFill>
        <p:spPr>
          <a:xfrm>
            <a:off x="228594" y="1428863"/>
            <a:ext cx="2667000" cy="1714500"/>
          </a:xfrm>
          <a:prstGeom prst="rect">
            <a:avLst/>
          </a:prstGeom>
        </p:spPr>
      </p:pic>
    </p:spTree>
    <p:extLst>
      <p:ext uri="{BB962C8B-B14F-4D97-AF65-F5344CB8AC3E}">
        <p14:creationId xmlns:p14="http://schemas.microsoft.com/office/powerpoint/2010/main" val="245625975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1937857"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2168753" cy="553998"/>
          </a:xfrm>
          <a:prstGeom prst="rect">
            <a:avLst/>
          </a:prstGeom>
          <a:noFill/>
        </p:spPr>
        <p:txBody>
          <a:bodyPr wrap="square" rtlCol="0">
            <a:spAutoFit/>
          </a:bodyPr>
          <a:lstStyle/>
          <a:p>
            <a:pPr>
              <a:defRPr/>
            </a:pPr>
            <a:r>
              <a:rPr lang="en-US" sz="3000" b="1">
                <a:ln w="0">
                  <a:noFill/>
                </a:ln>
                <a:solidFill>
                  <a:srgbClr val="4472C4">
                    <a:lumMod val="75000"/>
                  </a:srgbClr>
                </a:solidFill>
                <a:effectLst>
                  <a:outerShdw blurRad="38100" dist="25400" dir="5400000" algn="ctr" rotWithShape="0">
                    <a:srgbClr val="6E747A">
                      <a:alpha val="43000"/>
                    </a:srgbClr>
                  </a:outerShdw>
                </a:effectLst>
              </a:rPr>
              <a:t>CÂU HỎI</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1486897" y="1189444"/>
            <a:ext cx="9218206" cy="1815882"/>
          </a:xfrm>
          <a:prstGeom prst="rect">
            <a:avLst/>
          </a:prstGeom>
          <a:noFill/>
        </p:spPr>
        <p:txBody>
          <a:bodyPr wrap="square" rtlCol="0">
            <a:spAutoFit/>
          </a:bodyPr>
          <a:lstStyle/>
          <a:p>
            <a:pPr marL="514350" indent="-514350">
              <a:buFontTx/>
              <a:buAutoNum type="arabicPeriod"/>
              <a:defRPr/>
            </a:pPr>
            <a:r>
              <a:rPr lang="vi-VN" sz="2800" b="1" dirty="0" smtClean="0">
                <a:ln w="0">
                  <a:noFill/>
                </a:ln>
                <a:solidFill>
                  <a:prstClr val="white"/>
                </a:solidFill>
                <a:cs typeface="Calibri" panose="020F0502020204030204" pitchFamily="34" charset="0"/>
              </a:rPr>
              <a:t>Bông hoa có phát ra ánh sáng không? Tại sao ta nhìn thấy bông hoa?</a:t>
            </a:r>
          </a:p>
          <a:p>
            <a:pPr marL="514350" indent="-514350">
              <a:buFontTx/>
              <a:buAutoNum type="arabicPeriod"/>
              <a:defRPr/>
            </a:pPr>
            <a:r>
              <a:rPr lang="vi-VN" sz="2800" b="1" dirty="0" smtClean="0">
                <a:ln w="0">
                  <a:noFill/>
                </a:ln>
                <a:solidFill>
                  <a:prstClr val="white"/>
                </a:solidFill>
                <a:cs typeface="Calibri" panose="020F0502020204030204" pitchFamily="34" charset="0"/>
              </a:rPr>
              <a:t>Tại sao mắt em nhìn thấy bông hoa trên hình có màu đỏ, lá hoa màu xanh?</a:t>
            </a:r>
            <a:endParaRPr lang="en-US" sz="2800" b="1" dirty="0">
              <a:ln w="0">
                <a:noFill/>
              </a:ln>
              <a:solidFill>
                <a:prstClr val="white"/>
              </a:solidFill>
              <a:cs typeface="Calibri" panose="020F0502020204030204" pitchFamily="34" charset="0"/>
            </a:endParaRPr>
          </a:p>
        </p:txBody>
      </p:sp>
      <p:pic>
        <p:nvPicPr>
          <p:cNvPr id="11" name="Picture 2" descr="Khi nào ta nhận biết được ánh s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41" y="3005326"/>
            <a:ext cx="3449718" cy="344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600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1937857"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2168753" cy="553998"/>
          </a:xfrm>
          <a:prstGeom prst="rect">
            <a:avLst/>
          </a:prstGeom>
          <a:noFill/>
        </p:spPr>
        <p:txBody>
          <a:bodyPr wrap="square" rtlCol="0">
            <a:spAutoFit/>
          </a:bodyPr>
          <a:lstStyle/>
          <a:p>
            <a:pPr>
              <a:defRPr/>
            </a:pP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Trả lời</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2125949" y="474562"/>
            <a:ext cx="9218206" cy="2677656"/>
          </a:xfrm>
          <a:prstGeom prst="rect">
            <a:avLst/>
          </a:prstGeom>
          <a:noFill/>
        </p:spPr>
        <p:txBody>
          <a:bodyPr wrap="square" rtlCol="0">
            <a:spAutoFit/>
          </a:bodyPr>
          <a:lstStyle/>
          <a:p>
            <a:pPr marL="514350" indent="-514350">
              <a:buFontTx/>
              <a:buAutoNum type="arabicPeriod"/>
              <a:defRPr/>
            </a:pPr>
            <a:r>
              <a:rPr lang="vi-VN" sz="2800" b="1" dirty="0" smtClean="0">
                <a:ln w="0">
                  <a:noFill/>
                </a:ln>
                <a:solidFill>
                  <a:schemeClr val="bg1"/>
                </a:solidFill>
                <a:latin typeface="+mj-lt"/>
                <a:cs typeface="Calibri" panose="020F0502020204030204" pitchFamily="34" charset="0"/>
              </a:rPr>
              <a:t>Bông hoa không phát ra ánh sáng. Ta nhìn thấy bông hoa vì có ánh sáng từ măt trời (hoặc đèn) truyền tới bông hoa và hắt lại đến mắt em. </a:t>
            </a:r>
          </a:p>
          <a:p>
            <a:pPr marL="514350" indent="-514350">
              <a:buFontTx/>
              <a:buAutoNum type="arabicPeriod"/>
              <a:defRPr/>
            </a:pPr>
            <a:r>
              <a:rPr lang="vi-VN" sz="2800" dirty="0">
                <a:solidFill>
                  <a:schemeClr val="bg1"/>
                </a:solidFill>
                <a:latin typeface="+mj-lt"/>
              </a:rPr>
              <a:t>Ta nhìn thấy bông hoa màu đỏ vì có ánh sáng đỏ từ bông hoa truyền đến mắt ta. Có nhiều loại ánh sáng màu như đỏ, vàng, lục, lam, tím</a:t>
            </a:r>
            <a:r>
              <a:rPr lang="vi-VN" sz="2800" dirty="0" smtClean="0">
                <a:solidFill>
                  <a:schemeClr val="bg1"/>
                </a:solidFill>
                <a:latin typeface="+mj-lt"/>
              </a:rPr>
              <a:t>,…</a:t>
            </a:r>
            <a:endParaRPr lang="en-US" sz="2800" b="1" dirty="0">
              <a:ln w="0">
                <a:noFill/>
              </a:ln>
              <a:solidFill>
                <a:schemeClr val="bg1"/>
              </a:solidFill>
              <a:latin typeface="+mj-lt"/>
              <a:cs typeface="Calibri" panose="020F0502020204030204" pitchFamily="34" charset="0"/>
            </a:endParaRPr>
          </a:p>
        </p:txBody>
      </p:sp>
      <p:pic>
        <p:nvPicPr>
          <p:cNvPr id="11" name="Picture 2" descr="Khi nào ta nhận biết được ánh s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944" y="3152218"/>
            <a:ext cx="3449718" cy="344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5469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247632"/>
            <a:ext cx="525780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155575" y="233303"/>
            <a:ext cx="5257800" cy="553998"/>
          </a:xfrm>
          <a:prstGeom prst="rect">
            <a:avLst/>
          </a:prstGeom>
          <a:noFill/>
        </p:spPr>
        <p:txBody>
          <a:bodyPr wrap="square" rtlCol="0">
            <a:spAutoFit/>
          </a:bodyPr>
          <a:lstStyle/>
          <a:p>
            <a:pPr>
              <a:defRPr/>
            </a:pP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QUAN SÁT VÀ NHẬN XÉT</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350" y="837941"/>
            <a:ext cx="5023118" cy="372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ình ảnh : ánh sáng, Phát sáng, đêm, Sự phản chiếu, Bóng đèn, bóng tối, đèn  đường, màu vàng, thắp sáng, bóng đèn, quyền lực, Ánh sáng fixture, ý kiến,  Hình d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ảnh : ánh sáng, Phát sáng, đêm, Sự phản chiếu, Bóng đèn, bóng tối, đèn  đường, màu vàng, thắp sáng, bóng đèn, quyền lực, Ánh sáng fixture, ý kiến,  Hình d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3452" y="902914"/>
            <a:ext cx="2598548" cy="36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7974" y="1456841"/>
            <a:ext cx="4107375" cy="1569660"/>
          </a:xfrm>
          <a:prstGeom prst="rect">
            <a:avLst/>
          </a:prstGeom>
          <a:noFill/>
        </p:spPr>
        <p:txBody>
          <a:bodyPr wrap="square" rtlCol="0">
            <a:spAutoFit/>
          </a:bodyPr>
          <a:lstStyle/>
          <a:p>
            <a:r>
              <a:rPr lang="vi-VN" sz="2400" dirty="0" smtClean="0">
                <a:solidFill>
                  <a:schemeClr val="bg1"/>
                </a:solidFill>
              </a:rPr>
              <a:t>1/ Vật nào trong phòng tự phát ra ánh sáng?</a:t>
            </a:r>
          </a:p>
          <a:p>
            <a:r>
              <a:rPr lang="vi-VN" sz="2400" dirty="0" smtClean="0">
                <a:solidFill>
                  <a:schemeClr val="bg1"/>
                </a:solidFill>
              </a:rPr>
              <a:t>2/ Vật nào hắt lại ánh sáng do vật khác chiếu tới?</a:t>
            </a:r>
            <a:endParaRPr lang="en-US" sz="2400" dirty="0">
              <a:solidFill>
                <a:schemeClr val="bg1"/>
              </a:solidFill>
            </a:endParaRPr>
          </a:p>
        </p:txBody>
      </p:sp>
    </p:spTree>
    <p:extLst>
      <p:ext uri="{BB962C8B-B14F-4D97-AF65-F5344CB8AC3E}">
        <p14:creationId xmlns:p14="http://schemas.microsoft.com/office/powerpoint/2010/main" val="23667942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sp>
        <p:nvSpPr>
          <p:cNvPr id="21" name="Round Diagonal Corner Rectangle 20"/>
          <p:cNvSpPr/>
          <p:nvPr/>
        </p:nvSpPr>
        <p:spPr>
          <a:xfrm>
            <a:off x="2095204" y="3386907"/>
            <a:ext cx="1567898" cy="522897"/>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823579" y="1860597"/>
            <a:ext cx="1787525" cy="450252"/>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02155" y="5246035"/>
            <a:ext cx="2025500" cy="8994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247632"/>
            <a:ext cx="525780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155575" y="233303"/>
            <a:ext cx="5257800" cy="553998"/>
          </a:xfrm>
          <a:prstGeom prst="rect">
            <a:avLst/>
          </a:prstGeom>
          <a:noFill/>
        </p:spPr>
        <p:txBody>
          <a:bodyPr wrap="square" rtlCol="0">
            <a:spAutoFit/>
          </a:bodyPr>
          <a:lstStyle/>
          <a:p>
            <a:pPr>
              <a:defRPr/>
            </a:pP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TRẢ LỜI</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350" y="837941"/>
            <a:ext cx="5023118" cy="372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ình ảnh : ánh sáng, Phát sáng, đêm, Sự phản chiếu, Bóng đèn, bóng tối, đèn  đường, màu vàng, thắp sáng, bóng đèn, quyền lực, Ánh sáng fixture, ý kiến,  Hình d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hình ảnh : ánh sáng, Phát sáng, đêm, Sự phản chiếu, Bóng đèn, bóng tối, đèn  đường, màu vàng, thắp sáng, bóng đèn, quyền lực, Ánh sáng fixture, ý kiến,  Hình dạ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3452" y="902914"/>
            <a:ext cx="2598548" cy="36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9042" y="1543861"/>
            <a:ext cx="4107375" cy="2308324"/>
          </a:xfrm>
          <a:prstGeom prst="rect">
            <a:avLst/>
          </a:prstGeom>
          <a:noFill/>
        </p:spPr>
        <p:txBody>
          <a:bodyPr wrap="square" rtlCol="0">
            <a:spAutoFit/>
          </a:bodyPr>
          <a:lstStyle/>
          <a:p>
            <a:r>
              <a:rPr lang="vi-VN" sz="2400" dirty="0" smtClean="0">
                <a:solidFill>
                  <a:prstClr val="white"/>
                </a:solidFill>
              </a:rPr>
              <a:t>1/ Vật tự phát ra ánh sáng là đèn.</a:t>
            </a:r>
          </a:p>
          <a:p>
            <a:r>
              <a:rPr lang="vi-VN" sz="2400" dirty="0" smtClean="0">
                <a:solidFill>
                  <a:prstClr val="white"/>
                </a:solidFill>
              </a:rPr>
              <a:t>2/ Vật hắt lại ánh sáng do vật khác chiếu tới là bàn, ghế, bức tranh, chậu hoa, tường,...</a:t>
            </a:r>
            <a:endParaRPr lang="en-US" sz="2400" dirty="0">
              <a:solidFill>
                <a:prstClr val="white"/>
              </a:solidFill>
            </a:endParaRPr>
          </a:p>
        </p:txBody>
      </p:sp>
      <p:sp>
        <p:nvSpPr>
          <p:cNvPr id="6" name="Right Arrow 5"/>
          <p:cNvSpPr/>
          <p:nvPr/>
        </p:nvSpPr>
        <p:spPr>
          <a:xfrm>
            <a:off x="1084440" y="1830403"/>
            <a:ext cx="635430" cy="525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86934" y="1943066"/>
            <a:ext cx="1921790" cy="400110"/>
          </a:xfrm>
          <a:prstGeom prst="rect">
            <a:avLst/>
          </a:prstGeom>
          <a:noFill/>
        </p:spPr>
        <p:txBody>
          <a:bodyPr wrap="square" rtlCol="0">
            <a:spAutoFit/>
          </a:bodyPr>
          <a:lstStyle/>
          <a:p>
            <a:r>
              <a:rPr lang="vi-VN" sz="2000" b="1" dirty="0" smtClean="0">
                <a:solidFill>
                  <a:srgbClr val="FF0000"/>
                </a:solidFill>
              </a:rPr>
              <a:t>Nguồn sáng</a:t>
            </a:r>
            <a:endParaRPr lang="en-US" sz="2000" b="1" dirty="0">
              <a:solidFill>
                <a:srgbClr val="FF0000"/>
              </a:solidFill>
            </a:endParaRPr>
          </a:p>
        </p:txBody>
      </p:sp>
      <p:sp>
        <p:nvSpPr>
          <p:cNvPr id="14" name="Right Arrow 13"/>
          <p:cNvSpPr/>
          <p:nvPr/>
        </p:nvSpPr>
        <p:spPr>
          <a:xfrm>
            <a:off x="6926909" y="5459699"/>
            <a:ext cx="635430" cy="525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05865" y="5260378"/>
            <a:ext cx="1921790" cy="830997"/>
          </a:xfrm>
          <a:prstGeom prst="rect">
            <a:avLst/>
          </a:prstGeom>
          <a:noFill/>
        </p:spPr>
        <p:txBody>
          <a:bodyPr wrap="square" rtlCol="0">
            <a:spAutoFit/>
          </a:bodyPr>
          <a:lstStyle/>
          <a:p>
            <a:r>
              <a:rPr lang="vi-VN" sz="2400" b="1" dirty="0" smtClean="0">
                <a:solidFill>
                  <a:srgbClr val="FF0000"/>
                </a:solidFill>
              </a:rPr>
              <a:t>Nguồn sáng</a:t>
            </a:r>
            <a:endParaRPr lang="en-US" sz="2400" b="1" dirty="0">
              <a:solidFill>
                <a:srgbClr val="FF0000"/>
              </a:solidFill>
            </a:endParaRPr>
          </a:p>
        </p:txBody>
      </p:sp>
      <p:sp>
        <p:nvSpPr>
          <p:cNvPr id="19" name="Rounded Rectangle 18"/>
          <p:cNvSpPr/>
          <p:nvPr/>
        </p:nvSpPr>
        <p:spPr>
          <a:xfrm>
            <a:off x="4415350" y="5272650"/>
            <a:ext cx="2025500" cy="8994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64127" y="5330261"/>
            <a:ext cx="1921790" cy="830997"/>
          </a:xfrm>
          <a:prstGeom prst="rect">
            <a:avLst/>
          </a:prstGeom>
          <a:noFill/>
        </p:spPr>
        <p:txBody>
          <a:bodyPr wrap="square" rtlCol="0">
            <a:spAutoFit/>
          </a:bodyPr>
          <a:lstStyle/>
          <a:p>
            <a:r>
              <a:rPr lang="vi-VN" sz="2400" b="1" dirty="0" smtClean="0">
                <a:solidFill>
                  <a:srgbClr val="FF0000"/>
                </a:solidFill>
              </a:rPr>
              <a:t>Vật hắt sáng</a:t>
            </a:r>
            <a:endParaRPr lang="en-US" sz="2400" b="1" dirty="0">
              <a:solidFill>
                <a:srgbClr val="FF0000"/>
              </a:solidFill>
            </a:endParaRPr>
          </a:p>
        </p:txBody>
      </p:sp>
      <p:sp>
        <p:nvSpPr>
          <p:cNvPr id="20" name="Rounded Rectangle 19"/>
          <p:cNvSpPr/>
          <p:nvPr/>
        </p:nvSpPr>
        <p:spPr>
          <a:xfrm>
            <a:off x="7903818" y="5221855"/>
            <a:ext cx="2025500" cy="8994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55673" y="5392874"/>
            <a:ext cx="1921790" cy="461665"/>
          </a:xfrm>
          <a:prstGeom prst="rect">
            <a:avLst/>
          </a:prstGeom>
          <a:noFill/>
        </p:spPr>
        <p:txBody>
          <a:bodyPr wrap="square" rtlCol="0">
            <a:spAutoFit/>
          </a:bodyPr>
          <a:lstStyle/>
          <a:p>
            <a:r>
              <a:rPr lang="vi-VN" sz="2400" b="1" dirty="0" smtClean="0">
                <a:solidFill>
                  <a:srgbClr val="FF0000"/>
                </a:solidFill>
              </a:rPr>
              <a:t>VẬT SÁNG</a:t>
            </a:r>
            <a:endParaRPr lang="en-US" sz="2400" b="1" dirty="0">
              <a:solidFill>
                <a:srgbClr val="FF0000"/>
              </a:solidFill>
            </a:endParaRPr>
          </a:p>
        </p:txBody>
      </p:sp>
      <p:sp>
        <p:nvSpPr>
          <p:cNvPr id="18" name="TextBox 17"/>
          <p:cNvSpPr txBox="1"/>
          <p:nvPr/>
        </p:nvSpPr>
        <p:spPr>
          <a:xfrm>
            <a:off x="3611105" y="5211731"/>
            <a:ext cx="619932" cy="1015663"/>
          </a:xfrm>
          <a:prstGeom prst="rect">
            <a:avLst/>
          </a:prstGeom>
          <a:noFill/>
        </p:spPr>
        <p:txBody>
          <a:bodyPr wrap="square" rtlCol="0">
            <a:spAutoFit/>
          </a:bodyPr>
          <a:lstStyle/>
          <a:p>
            <a:r>
              <a:rPr lang="vi-VN" sz="6000" b="1" dirty="0" smtClean="0">
                <a:solidFill>
                  <a:srgbClr val="FF0000"/>
                </a:solidFill>
              </a:rPr>
              <a:t>+</a:t>
            </a:r>
            <a:endParaRPr lang="en-US" sz="6000" b="1" dirty="0">
              <a:solidFill>
                <a:srgbClr val="FF0000"/>
              </a:solidFill>
            </a:endParaRPr>
          </a:p>
        </p:txBody>
      </p:sp>
      <p:sp>
        <p:nvSpPr>
          <p:cNvPr id="22" name="Right Arrow 21"/>
          <p:cNvSpPr/>
          <p:nvPr/>
        </p:nvSpPr>
        <p:spPr>
          <a:xfrm>
            <a:off x="1460021" y="3415516"/>
            <a:ext cx="635430" cy="525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5451" y="3486909"/>
            <a:ext cx="1921790" cy="400110"/>
          </a:xfrm>
          <a:prstGeom prst="rect">
            <a:avLst/>
          </a:prstGeom>
          <a:noFill/>
        </p:spPr>
        <p:txBody>
          <a:bodyPr wrap="square" rtlCol="0">
            <a:spAutoFit/>
          </a:bodyPr>
          <a:lstStyle/>
          <a:p>
            <a:r>
              <a:rPr lang="en-US" sz="2000" b="1" dirty="0" err="1" smtClean="0">
                <a:solidFill>
                  <a:srgbClr val="FF0000"/>
                </a:solidFill>
              </a:rPr>
              <a:t>Vật</a:t>
            </a:r>
            <a:r>
              <a:rPr lang="en-US" sz="2000" b="1" dirty="0" smtClean="0">
                <a:solidFill>
                  <a:srgbClr val="FF0000"/>
                </a:solidFill>
              </a:rPr>
              <a:t> </a:t>
            </a:r>
            <a:r>
              <a:rPr lang="en-US" sz="2000" b="1" dirty="0" err="1" smtClean="0">
                <a:solidFill>
                  <a:srgbClr val="FF0000"/>
                </a:solidFill>
              </a:rPr>
              <a:t>hắt</a:t>
            </a:r>
            <a:r>
              <a:rPr lang="en-US" sz="2000" b="1" dirty="0" smtClean="0">
                <a:solidFill>
                  <a:srgbClr val="FF0000"/>
                </a:solidFill>
              </a:rPr>
              <a:t> </a:t>
            </a:r>
            <a:r>
              <a:rPr lang="en-US" sz="2000" b="1" dirty="0" err="1" smtClean="0">
                <a:solidFill>
                  <a:srgbClr val="FF0000"/>
                </a:solidFill>
              </a:rPr>
              <a:t>sáng</a:t>
            </a:r>
            <a:endParaRPr lang="en-US" sz="2000" b="1" dirty="0">
              <a:solidFill>
                <a:srgbClr val="FF0000"/>
              </a:solidFill>
            </a:endParaRPr>
          </a:p>
        </p:txBody>
      </p:sp>
    </p:spTree>
    <p:extLst>
      <p:ext uri="{BB962C8B-B14F-4D97-AF65-F5344CB8AC3E}">
        <p14:creationId xmlns:p14="http://schemas.microsoft.com/office/powerpoint/2010/main" val="194401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animBg="1"/>
      <p:bldP spid="15" grpId="0"/>
      <p:bldP spid="16" grpId="0"/>
      <p:bldP spid="17" grpId="0"/>
      <p:bldP spid="18"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6819254"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1" y="516446"/>
            <a:ext cx="6819255" cy="553998"/>
          </a:xfrm>
          <a:prstGeom prst="rect">
            <a:avLst/>
          </a:prstGeom>
          <a:noFill/>
        </p:spPr>
        <p:txBody>
          <a:bodyPr wrap="square" rtlCol="0">
            <a:spAutoFit/>
          </a:bodyPr>
          <a:lstStyle/>
          <a:p>
            <a:pPr>
              <a:defRPr/>
            </a:pPr>
            <a:r>
              <a:rPr lang="en-US" sz="3000" b="1" dirty="0" smtClean="0">
                <a:ln w="0">
                  <a:noFill/>
                </a:ln>
                <a:solidFill>
                  <a:srgbClr val="4472C4">
                    <a:lumMod val="75000"/>
                  </a:srgbClr>
                </a:solidFill>
                <a:effectLst>
                  <a:outerShdw blurRad="38100" dist="25400" dir="5400000" algn="ctr" rotWithShape="0">
                    <a:srgbClr val="6E747A">
                      <a:alpha val="43000"/>
                    </a:srgbClr>
                  </a:outerShdw>
                </a:effectLst>
              </a:rPr>
              <a:t>I</a:t>
            </a: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II</a:t>
            </a:r>
            <a:r>
              <a:rPr lang="en-US" sz="3000" b="1" dirty="0" smtClean="0">
                <a:ln w="0">
                  <a:noFill/>
                </a:ln>
                <a:solidFill>
                  <a:srgbClr val="4472C4">
                    <a:lumMod val="75000"/>
                  </a:srgbClr>
                </a:solidFill>
                <a:effectLst>
                  <a:outerShdw blurRad="38100" dist="25400" dir="5400000" algn="ctr" rotWithShape="0">
                    <a:srgbClr val="6E747A">
                      <a:alpha val="43000"/>
                    </a:srgbClr>
                  </a:outerShdw>
                </a:effectLst>
              </a:rPr>
              <a:t>. </a:t>
            </a: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NGUỒN SÁNG VÀ VẬT SÁNG</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2885952" y="2060696"/>
            <a:ext cx="9077453" cy="2246769"/>
          </a:xfrm>
          <a:prstGeom prst="rect">
            <a:avLst/>
          </a:prstGeom>
          <a:noFill/>
        </p:spPr>
        <p:txBody>
          <a:bodyPr wrap="square" rtlCol="0">
            <a:spAutoFit/>
          </a:bodyPr>
          <a:lstStyle/>
          <a:p>
            <a:pPr marL="457200" indent="-457200">
              <a:buFontTx/>
              <a:buChar char="-"/>
              <a:defRPr/>
            </a:pPr>
            <a:r>
              <a:rPr lang="vi-VN" sz="2800" b="1" dirty="0" smtClean="0">
                <a:ln w="0">
                  <a:noFill/>
                </a:ln>
                <a:solidFill>
                  <a:prstClr val="white"/>
                </a:solidFill>
                <a:latin typeface="Calibri" panose="020F0502020204030204" pitchFamily="34" charset="0"/>
                <a:cs typeface="Calibri" panose="020F0502020204030204" pitchFamily="34" charset="0"/>
              </a:rPr>
              <a:t>Nguồn </a:t>
            </a:r>
            <a:r>
              <a:rPr lang="vi-VN" sz="2800" b="1" dirty="0" smtClean="0">
                <a:ln w="0">
                  <a:noFill/>
                </a:ln>
                <a:solidFill>
                  <a:prstClr val="white"/>
                </a:solidFill>
                <a:latin typeface="Calibri" panose="020F0502020204030204" pitchFamily="34" charset="0"/>
                <a:cs typeface="Calibri" panose="020F0502020204030204" pitchFamily="34" charset="0"/>
              </a:rPr>
              <a:t>sáng là vật tự phát ra </a:t>
            </a:r>
            <a:r>
              <a:rPr lang="vi-VN" sz="2800" b="1" u="sng" dirty="0" smtClean="0">
                <a:ln w="0">
                  <a:noFill/>
                </a:ln>
                <a:solidFill>
                  <a:srgbClr val="FFFF00"/>
                </a:solidFill>
                <a:latin typeface="Calibri" panose="020F0502020204030204" pitchFamily="34" charset="0"/>
                <a:cs typeface="Calibri" panose="020F0502020204030204" pitchFamily="34" charset="0"/>
              </a:rPr>
              <a:t>ánh sáng</a:t>
            </a:r>
            <a:r>
              <a:rPr lang="vi-VN" sz="2800" b="1" u="sng" dirty="0" smtClean="0">
                <a:ln w="0">
                  <a:noFill/>
                </a:ln>
                <a:solidFill>
                  <a:srgbClr val="70AD47">
                    <a:lumMod val="60000"/>
                    <a:lumOff val="40000"/>
                  </a:srgbClr>
                </a:solidFill>
                <a:latin typeface="Calibri" panose="020F0502020204030204" pitchFamily="34" charset="0"/>
                <a:cs typeface="Calibri" panose="020F0502020204030204" pitchFamily="34" charset="0"/>
              </a:rPr>
              <a:t>.</a:t>
            </a:r>
            <a:endParaRPr lang="en-US" sz="2800" b="1" u="sng" dirty="0" smtClean="0">
              <a:ln w="0">
                <a:noFill/>
              </a:ln>
              <a:solidFill>
                <a:srgbClr val="70AD47">
                  <a:lumMod val="60000"/>
                  <a:lumOff val="40000"/>
                </a:srgbClr>
              </a:solidFill>
              <a:latin typeface="Calibri" panose="020F0502020204030204" pitchFamily="34" charset="0"/>
              <a:cs typeface="Calibri" panose="020F0502020204030204" pitchFamily="34" charset="0"/>
            </a:endParaRPr>
          </a:p>
          <a:p>
            <a:pPr>
              <a:defRPr/>
            </a:pPr>
            <a:r>
              <a:rPr lang="en-US" sz="2800" b="1" u="sng" dirty="0" smtClean="0">
                <a:ln w="0">
                  <a:noFill/>
                </a:ln>
                <a:solidFill>
                  <a:srgbClr val="70AD47">
                    <a:lumMod val="60000"/>
                    <a:lumOff val="40000"/>
                  </a:srgbClr>
                </a:solidFill>
                <a:latin typeface="Calibri" panose="020F0502020204030204" pitchFamily="34" charset="0"/>
                <a:cs typeface="Calibri" panose="020F0502020204030204" pitchFamily="34" charset="0"/>
              </a:rPr>
              <a:t>VD:</a:t>
            </a:r>
            <a:endParaRPr lang="vi-VN" sz="2800" b="1" u="sng" dirty="0" smtClean="0">
              <a:ln w="0">
                <a:noFill/>
              </a:ln>
              <a:solidFill>
                <a:srgbClr val="70AD47">
                  <a:lumMod val="60000"/>
                  <a:lumOff val="40000"/>
                </a:srgbClr>
              </a:solidFill>
              <a:latin typeface="Calibri" panose="020F0502020204030204" pitchFamily="34" charset="0"/>
              <a:cs typeface="Calibri" panose="020F0502020204030204" pitchFamily="34" charset="0"/>
            </a:endParaRPr>
          </a:p>
          <a:p>
            <a:pPr marL="457200" indent="-457200">
              <a:buFontTx/>
              <a:buChar char="-"/>
              <a:defRPr/>
            </a:pPr>
            <a:r>
              <a:rPr lang="vi-VN" sz="2800" b="1" dirty="0" smtClean="0">
                <a:ln w="0">
                  <a:noFill/>
                </a:ln>
                <a:solidFill>
                  <a:prstClr val="white"/>
                </a:solidFill>
                <a:latin typeface="Calibri" panose="020F0502020204030204" pitchFamily="34" charset="0"/>
                <a:cs typeface="Calibri" panose="020F0502020204030204" pitchFamily="34" charset="0"/>
              </a:rPr>
              <a:t>Vật </a:t>
            </a:r>
            <a:r>
              <a:rPr lang="vi-VN" sz="2800" b="1" dirty="0" smtClean="0">
                <a:ln w="0">
                  <a:noFill/>
                </a:ln>
                <a:solidFill>
                  <a:prstClr val="white"/>
                </a:solidFill>
                <a:latin typeface="Calibri" panose="020F0502020204030204" pitchFamily="34" charset="0"/>
                <a:cs typeface="Calibri" panose="020F0502020204030204" pitchFamily="34" charset="0"/>
              </a:rPr>
              <a:t>sáng gồm nguồn sáng và những vật hắt lại </a:t>
            </a:r>
            <a:r>
              <a:rPr lang="vi-VN" sz="2800" b="1" u="sng" dirty="0" smtClean="0">
                <a:ln w="0">
                  <a:noFill/>
                </a:ln>
                <a:solidFill>
                  <a:srgbClr val="FFFF00"/>
                </a:solidFill>
                <a:latin typeface="Calibri" panose="020F0502020204030204" pitchFamily="34" charset="0"/>
                <a:cs typeface="Calibri" panose="020F0502020204030204" pitchFamily="34" charset="0"/>
              </a:rPr>
              <a:t>ánh sáng </a:t>
            </a:r>
            <a:r>
              <a:rPr lang="vi-VN" sz="2800" b="1" dirty="0" smtClean="0">
                <a:ln w="0">
                  <a:noFill/>
                </a:ln>
                <a:solidFill>
                  <a:srgbClr val="FFFF00"/>
                </a:solidFill>
                <a:latin typeface="Calibri" panose="020F0502020204030204" pitchFamily="34" charset="0"/>
                <a:cs typeface="Calibri" panose="020F0502020204030204" pitchFamily="34" charset="0"/>
              </a:rPr>
              <a:t>chiếu đến </a:t>
            </a:r>
            <a:r>
              <a:rPr lang="vi-VN" sz="2800" b="1" dirty="0" smtClean="0">
                <a:ln w="0">
                  <a:noFill/>
                </a:ln>
                <a:solidFill>
                  <a:srgbClr val="FFFF00"/>
                </a:solidFill>
                <a:latin typeface="Calibri" panose="020F0502020204030204" pitchFamily="34" charset="0"/>
                <a:cs typeface="Calibri" panose="020F0502020204030204" pitchFamily="34" charset="0"/>
              </a:rPr>
              <a:t>nó.</a:t>
            </a:r>
          </a:p>
          <a:p>
            <a:pPr>
              <a:defRPr/>
            </a:pPr>
            <a:r>
              <a:rPr lang="en-US" sz="2800" b="1" u="sng" dirty="0" smtClean="0">
                <a:ln w="0">
                  <a:noFill/>
                </a:ln>
                <a:solidFill>
                  <a:schemeClr val="accent6">
                    <a:lumMod val="60000"/>
                    <a:lumOff val="40000"/>
                  </a:schemeClr>
                </a:solidFill>
                <a:latin typeface="Calibri" panose="020F0502020204030204" pitchFamily="34" charset="0"/>
                <a:cs typeface="Calibri" panose="020F0502020204030204" pitchFamily="34" charset="0"/>
              </a:rPr>
              <a:t>VD:</a:t>
            </a:r>
            <a:endParaRPr lang="vi-VN" sz="2800" b="1" u="sng" dirty="0">
              <a:ln w="0">
                <a:noFill/>
              </a:ln>
              <a:solidFill>
                <a:schemeClr val="accent6">
                  <a:lumMod val="60000"/>
                  <a:lumOff val="40000"/>
                </a:schemeClr>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1B8ADB-F91F-4B91-909F-896870A70F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0714" y1="45000" x2="70714" y2="45000"/>
                        <a14:foregroundMark x1="75714" y1="42778" x2="75714" y2="42778"/>
                        <a14:foregroundMark x1="76786" y1="48333" x2="76786" y2="48333"/>
                        <a14:foregroundMark x1="86429" y1="50000" x2="86429" y2="50000"/>
                        <a14:foregroundMark x1="76071" y1="56111" x2="76071" y2="56111"/>
                        <a14:foregroundMark x1="62500" y1="48333" x2="63571" y2="48889"/>
                        <a14:foregroundMark x1="57500" y1="56111" x2="57500" y2="56111"/>
                        <a14:foregroundMark x1="50000" y1="67222" x2="50000" y2="67222"/>
                        <a14:foregroundMark x1="41071" y1="62222" x2="41071" y2="62222"/>
                        <a14:foregroundMark x1="44286" y1="62778" x2="44286" y2="62778"/>
                        <a14:foregroundMark x1="37500" y1="57778" x2="37500" y2="57778"/>
                        <a14:foregroundMark x1="30000" y1="54444" x2="30000" y2="54444"/>
                        <a14:foregroundMark x1="25000" y1="52222" x2="25000" y2="52222"/>
                        <a14:foregroundMark x1="85714" y1="50556" x2="85714" y2="50556"/>
                        <a14:foregroundMark x1="87500" y1="62222" x2="87500" y2="62222"/>
                        <a14:foregroundMark x1="86429" y1="50000" x2="86429" y2="50000"/>
                        <a14:foregroundMark x1="84643" y1="50000" x2="84643" y2="50000"/>
                      </a14:backgroundRemoval>
                    </a14:imgEffect>
                  </a14:imgLayer>
                </a14:imgProps>
              </a:ext>
            </a:extLst>
          </a:blip>
          <a:stretch>
            <a:fillRect/>
          </a:stretch>
        </p:blipFill>
        <p:spPr>
          <a:xfrm>
            <a:off x="228594" y="1428863"/>
            <a:ext cx="2667000" cy="1714500"/>
          </a:xfrm>
          <a:prstGeom prst="rect">
            <a:avLst/>
          </a:prstGeom>
        </p:spPr>
      </p:pic>
    </p:spTree>
    <p:extLst>
      <p:ext uri="{BB962C8B-B14F-4D97-AF65-F5344CB8AC3E}">
        <p14:creationId xmlns:p14="http://schemas.microsoft.com/office/powerpoint/2010/main" val="275577258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sp>
        <p:nvSpPr>
          <p:cNvPr id="2" name="Snip Diagonal Corner Rectangle 1"/>
          <p:cNvSpPr/>
          <p:nvPr/>
        </p:nvSpPr>
        <p:spPr>
          <a:xfrm>
            <a:off x="201478" y="148416"/>
            <a:ext cx="3797084" cy="650928"/>
          </a:xfrm>
          <a:prstGeom prst="snip2DiagRect">
            <a:avLst>
              <a:gd name="adj1" fmla="val 21429"/>
              <a:gd name="adj2"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extBox 2"/>
          <p:cNvSpPr txBox="1"/>
          <p:nvPr/>
        </p:nvSpPr>
        <p:spPr>
          <a:xfrm>
            <a:off x="271220" y="172123"/>
            <a:ext cx="3657599" cy="461665"/>
          </a:xfrm>
          <a:prstGeom prst="rect">
            <a:avLst/>
          </a:prstGeom>
          <a:noFill/>
        </p:spPr>
        <p:txBody>
          <a:bodyPr wrap="square" rtlCol="0">
            <a:spAutoFit/>
          </a:bodyPr>
          <a:lstStyle/>
          <a:p>
            <a:r>
              <a:rPr lang="vi-VN" sz="2400" dirty="0" smtClean="0"/>
              <a:t>VẬN DỤNG</a:t>
            </a:r>
            <a:endParaRPr lang="en-US" sz="2400" dirty="0"/>
          </a:p>
        </p:txBody>
      </p:sp>
      <p:pic>
        <p:nvPicPr>
          <p:cNvPr id="1028" name="Picture 4" descr="Cần bao nhiêu tiền để sở hữu một ngôi nhà trên Mặt trăng?"/>
          <p:cNvPicPr>
            <a:picLocks noChangeAspect="1" noChangeArrowheads="1"/>
          </p:cNvPicPr>
          <p:nvPr/>
        </p:nvPicPr>
        <p:blipFill rotWithShape="1">
          <a:blip r:embed="rId3">
            <a:extLst>
              <a:ext uri="{28A0092B-C50C-407E-A947-70E740481C1C}">
                <a14:useLocalDpi xmlns:a14="http://schemas.microsoft.com/office/drawing/2010/main" val="0"/>
              </a:ext>
            </a:extLst>
          </a:blip>
          <a:srcRect l="8657" r="16495"/>
          <a:stretch/>
        </p:blipFill>
        <p:spPr bwMode="auto">
          <a:xfrm>
            <a:off x="9737565" y="1156110"/>
            <a:ext cx="2297888" cy="2023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 ánh sáng, Trang trí, Đỏ, Ngọn lửa, ngọn lửa, bóng tối, đen,  Giáng Sinh, thắp sáng, Sự xuất hiện, Trang trí giáng sinh, thời gian Giáng  sinh, Ánh nến,"/>
          <p:cNvPicPr>
            <a:picLocks noChangeAspect="1" noChangeArrowheads="1"/>
          </p:cNvPicPr>
          <p:nvPr/>
        </p:nvPicPr>
        <p:blipFill rotWithShape="1">
          <a:blip r:embed="rId4">
            <a:extLst>
              <a:ext uri="{28A0092B-C50C-407E-A947-70E740481C1C}">
                <a14:useLocalDpi xmlns:a14="http://schemas.microsoft.com/office/drawing/2010/main" val="0"/>
              </a:ext>
            </a:extLst>
          </a:blip>
          <a:srcRect t="11620" b="11124"/>
          <a:stretch/>
        </p:blipFill>
        <p:spPr bwMode="auto">
          <a:xfrm>
            <a:off x="10014972" y="4017324"/>
            <a:ext cx="1743075" cy="2282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om đóm đồng loạt phát sáng lung linh giữa trời đêm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l="20678" t="11986" b="12986"/>
          <a:stretch/>
        </p:blipFill>
        <p:spPr bwMode="auto">
          <a:xfrm>
            <a:off x="3485760" y="4488856"/>
            <a:ext cx="3053167" cy="21659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óm Tắt và Cảm Nhận Những Quyển Sách Hay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18" y="4157607"/>
            <a:ext cx="2619375" cy="21419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5 loại cây cảnh lọc không khí trong nhà hiệu quả"/>
          <p:cNvPicPr>
            <a:picLocks noChangeAspect="1" noChangeArrowheads="1"/>
          </p:cNvPicPr>
          <p:nvPr/>
        </p:nvPicPr>
        <p:blipFill rotWithShape="1">
          <a:blip r:embed="rId7">
            <a:extLst>
              <a:ext uri="{28A0092B-C50C-407E-A947-70E740481C1C}">
                <a14:useLocalDpi xmlns:a14="http://schemas.microsoft.com/office/drawing/2010/main" val="0"/>
              </a:ext>
            </a:extLst>
          </a:blip>
          <a:srcRect l="1106" r="10412" b="14113"/>
          <a:stretch/>
        </p:blipFill>
        <p:spPr bwMode="auto">
          <a:xfrm>
            <a:off x="6818956" y="4017324"/>
            <a:ext cx="2480322" cy="23689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0.gstatic.com/images?q=tbn:ANd9GcQ6syp0jmP14dUgASsp6C1LEbLPOnPSxG0ssnKuHtOcGZF4lFbmWbAfaRSlOe8&amp;usqp=C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9363" y="1021352"/>
            <a:ext cx="2293157" cy="22931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Đèn học led chống cận để bàn ML-7001x"/>
          <p:cNvPicPr>
            <a:picLocks noChangeAspect="1" noChangeArrowheads="1"/>
          </p:cNvPicPr>
          <p:nvPr/>
        </p:nvPicPr>
        <p:blipFill rotWithShape="1">
          <a:blip r:embed="rId9">
            <a:extLst>
              <a:ext uri="{28A0092B-C50C-407E-A947-70E740481C1C}">
                <a14:useLocalDpi xmlns:a14="http://schemas.microsoft.com/office/drawing/2010/main" val="0"/>
              </a:ext>
            </a:extLst>
          </a:blip>
          <a:srcRect l="8136" t="23154" r="4814" b="6053"/>
          <a:stretch/>
        </p:blipFill>
        <p:spPr bwMode="auto">
          <a:xfrm>
            <a:off x="3285343" y="917944"/>
            <a:ext cx="2384259" cy="24237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ặt trời là hành tinh hay ngôi sao - sự khác nhau giữa hành tinh và ngôi  sao - THP Cổng thông tin sức khỏe Hải Phòng"/>
          <p:cNvPicPr>
            <a:picLocks noChangeAspect="1" noChangeArrowheads="1"/>
          </p:cNvPicPr>
          <p:nvPr/>
        </p:nvPicPr>
        <p:blipFill rotWithShape="1">
          <a:blip r:embed="rId10">
            <a:extLst>
              <a:ext uri="{28A0092B-C50C-407E-A947-70E740481C1C}">
                <a14:useLocalDpi xmlns:a14="http://schemas.microsoft.com/office/drawing/2010/main" val="0"/>
              </a:ext>
            </a:extLst>
          </a:blip>
          <a:srcRect l="26695" t="20492" r="24370"/>
          <a:stretch/>
        </p:blipFill>
        <p:spPr bwMode="auto">
          <a:xfrm>
            <a:off x="271220" y="873108"/>
            <a:ext cx="2833576" cy="2589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46535" y="172123"/>
            <a:ext cx="7788918" cy="461665"/>
          </a:xfrm>
          <a:prstGeom prst="rect">
            <a:avLst/>
          </a:prstGeom>
          <a:noFill/>
        </p:spPr>
        <p:txBody>
          <a:bodyPr wrap="square" rtlCol="0">
            <a:spAutoFit/>
          </a:bodyPr>
          <a:lstStyle/>
          <a:p>
            <a:r>
              <a:rPr lang="vi-VN" dirty="0"/>
              <a:t> </a:t>
            </a:r>
            <a:r>
              <a:rPr lang="vi-VN" sz="2400" dirty="0" smtClean="0">
                <a:solidFill>
                  <a:schemeClr val="bg1"/>
                </a:solidFill>
              </a:rPr>
              <a:t>Vật nào là nguồn sáng, vật nào là vật hắt lại ánh sáng ?</a:t>
            </a:r>
            <a:endParaRPr lang="en-US" sz="2400" dirty="0">
              <a:solidFill>
                <a:schemeClr val="bg1"/>
              </a:solidFill>
            </a:endParaRPr>
          </a:p>
        </p:txBody>
      </p:sp>
      <p:sp>
        <p:nvSpPr>
          <p:cNvPr id="5" name="Multiply 4"/>
          <p:cNvSpPr/>
          <p:nvPr/>
        </p:nvSpPr>
        <p:spPr>
          <a:xfrm>
            <a:off x="1077238" y="2993721"/>
            <a:ext cx="713984" cy="5761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3285343" y="2979336"/>
            <a:ext cx="713984" cy="5761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10144467" y="5728968"/>
            <a:ext cx="713984" cy="5761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3485760" y="6211894"/>
            <a:ext cx="713984" cy="5761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299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flipH="1">
            <a:off x="0" y="441024"/>
            <a:ext cx="3130658"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0" y="510873"/>
            <a:ext cx="3704095" cy="553998"/>
          </a:xfrm>
          <a:prstGeom prst="rect">
            <a:avLst/>
          </a:prstGeom>
          <a:noFill/>
        </p:spPr>
        <p:txBody>
          <a:bodyPr wrap="square" rtlCol="0">
            <a:spAutoFit/>
          </a:bodyPr>
          <a:lstStyle/>
          <a:p>
            <a:pPr>
              <a:defRPr/>
            </a:pP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VẬN DỤNG</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pic>
        <p:nvPicPr>
          <p:cNvPr id="1026" name="Picture 2" descr="Tả hình dáng và tính tình cô giáo đã dạy em những năm học trước hay nhất  (dàn ý - 10 mẫu) | Tập làm văn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712" y="736178"/>
            <a:ext cx="4923628" cy="3142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1337998"/>
            <a:ext cx="5021451" cy="2308324"/>
          </a:xfrm>
          <a:prstGeom prst="rect">
            <a:avLst/>
          </a:prstGeom>
          <a:solidFill>
            <a:schemeClr val="tx1"/>
          </a:solidFill>
        </p:spPr>
        <p:txBody>
          <a:bodyPr wrap="square" rtlCol="0">
            <a:spAutoFit/>
          </a:bodyPr>
          <a:lstStyle/>
          <a:p>
            <a:r>
              <a:rPr lang="vi-VN" sz="2400" b="1" dirty="0" smtClean="0">
                <a:solidFill>
                  <a:schemeClr val="bg1"/>
                </a:solidFill>
              </a:rPr>
              <a:t>- Bảng là nguồn sáng hay vật hắt lại ánh sáng?</a:t>
            </a:r>
          </a:p>
          <a:p>
            <a:r>
              <a:rPr lang="vi-VN" sz="2400" b="1" dirty="0" smtClean="0">
                <a:solidFill>
                  <a:schemeClr val="bg1"/>
                </a:solidFill>
              </a:rPr>
              <a:t>- Học sinh có nhìn thấy bảng không? Vì sao?</a:t>
            </a:r>
          </a:p>
          <a:p>
            <a:r>
              <a:rPr lang="vi-VN" sz="2400" b="1" dirty="0" smtClean="0">
                <a:solidFill>
                  <a:schemeClr val="bg1"/>
                </a:solidFill>
              </a:rPr>
              <a:t>- Cô giáo có nhìn thấy bảng không? Vì sao?</a:t>
            </a:r>
            <a:endParaRPr lang="en-US" sz="2400" b="1" dirty="0">
              <a:solidFill>
                <a:schemeClr val="bg1"/>
              </a:solidFill>
            </a:endParaRPr>
          </a:p>
        </p:txBody>
      </p:sp>
      <p:sp>
        <p:nvSpPr>
          <p:cNvPr id="13" name="TextBox 12"/>
          <p:cNvSpPr txBox="1"/>
          <p:nvPr/>
        </p:nvSpPr>
        <p:spPr>
          <a:xfrm>
            <a:off x="2448729" y="4107692"/>
            <a:ext cx="8586062" cy="2677656"/>
          </a:xfrm>
          <a:prstGeom prst="rect">
            <a:avLst/>
          </a:prstGeom>
          <a:solidFill>
            <a:srgbClr val="FFFF00"/>
          </a:solidFill>
        </p:spPr>
        <p:txBody>
          <a:bodyPr wrap="square" rtlCol="0">
            <a:spAutoFit/>
          </a:bodyPr>
          <a:lstStyle/>
          <a:p>
            <a:r>
              <a:rPr lang="vi-VN" sz="2400" b="1" dirty="0" smtClean="0">
                <a:solidFill>
                  <a:schemeClr val="accent5">
                    <a:lumMod val="50000"/>
                  </a:schemeClr>
                </a:solidFill>
              </a:rPr>
              <a:t>- Bảng vật hắt lại ánh sáng</a:t>
            </a:r>
          </a:p>
          <a:p>
            <a:r>
              <a:rPr lang="vi-VN" sz="2400" b="1" dirty="0" smtClean="0">
                <a:solidFill>
                  <a:schemeClr val="accent5">
                    <a:lumMod val="50000"/>
                  </a:schemeClr>
                </a:solidFill>
              </a:rPr>
              <a:t>- Học sinh có nhìn thấy bảng. Vì ánh sáng từ đèn,mặt trời chiếu đến bảng, hắt lại đến mắt học sinh.</a:t>
            </a:r>
          </a:p>
          <a:p>
            <a:r>
              <a:rPr lang="vi-VN" sz="2400" b="1" dirty="0" smtClean="0">
                <a:solidFill>
                  <a:schemeClr val="accent5">
                    <a:lumMod val="50000"/>
                  </a:schemeClr>
                </a:solidFill>
              </a:rPr>
              <a:t>- Cô giáo có nhìn thấy bảng không? </a:t>
            </a:r>
            <a:r>
              <a:rPr lang="vi-VN" sz="2400" b="1" dirty="0">
                <a:solidFill>
                  <a:schemeClr val="accent5">
                    <a:lumMod val="50000"/>
                  </a:schemeClr>
                </a:solidFill>
              </a:rPr>
              <a:t>Vì ánh sáng từ đèn,mặt trời chiếu đến bảng, </a:t>
            </a:r>
            <a:r>
              <a:rPr lang="vi-VN" sz="2400" b="1" dirty="0" smtClean="0">
                <a:solidFill>
                  <a:schemeClr val="accent5">
                    <a:lumMod val="50000"/>
                  </a:schemeClr>
                </a:solidFill>
              </a:rPr>
              <a:t>bảng hắt </a:t>
            </a:r>
            <a:r>
              <a:rPr lang="vi-VN" sz="2400" b="1" dirty="0">
                <a:solidFill>
                  <a:schemeClr val="accent5">
                    <a:lumMod val="50000"/>
                  </a:schemeClr>
                </a:solidFill>
              </a:rPr>
              <a:t>lại </a:t>
            </a:r>
            <a:r>
              <a:rPr lang="vi-VN" sz="2400" b="1" dirty="0" smtClean="0">
                <a:solidFill>
                  <a:schemeClr val="accent5">
                    <a:lumMod val="50000"/>
                  </a:schemeClr>
                </a:solidFill>
              </a:rPr>
              <a:t>không đến được mắt cô giáo.</a:t>
            </a:r>
            <a:endParaRPr lang="vi-VN" sz="2400" b="1" dirty="0">
              <a:solidFill>
                <a:schemeClr val="accent5">
                  <a:lumMod val="50000"/>
                </a:schemeClr>
              </a:solidFill>
            </a:endParaRPr>
          </a:p>
          <a:p>
            <a:endParaRPr lang="en-US" sz="2400" b="1" dirty="0">
              <a:solidFill>
                <a:schemeClr val="accent5">
                  <a:lumMod val="50000"/>
                </a:schemeClr>
              </a:solidFill>
            </a:endParaRPr>
          </a:p>
        </p:txBody>
      </p:sp>
      <p:sp>
        <p:nvSpPr>
          <p:cNvPr id="4" name="TextBox 3"/>
          <p:cNvSpPr txBox="1"/>
          <p:nvPr/>
        </p:nvSpPr>
        <p:spPr>
          <a:xfrm>
            <a:off x="3843580" y="294468"/>
            <a:ext cx="7842142" cy="400110"/>
          </a:xfrm>
          <a:prstGeom prst="rect">
            <a:avLst/>
          </a:prstGeom>
          <a:noFill/>
        </p:spPr>
        <p:txBody>
          <a:bodyPr wrap="square" rtlCol="0">
            <a:spAutoFit/>
          </a:bodyPr>
          <a:lstStyle/>
          <a:p>
            <a:r>
              <a:rPr lang="vi-VN" sz="2000" dirty="0" smtClean="0">
                <a:solidFill>
                  <a:schemeClr val="bg1"/>
                </a:solidFill>
              </a:rPr>
              <a:t>Cô giáo đang giảng bài trong lớp, đứng quay lưng về phía bảng</a:t>
            </a:r>
            <a:endParaRPr lang="en-US" sz="2000" dirty="0">
              <a:solidFill>
                <a:schemeClr val="bg1"/>
              </a:solidFill>
            </a:endParaRPr>
          </a:p>
        </p:txBody>
      </p:sp>
    </p:spTree>
    <p:extLst>
      <p:ext uri="{BB962C8B-B14F-4D97-AF65-F5344CB8AC3E}">
        <p14:creationId xmlns:p14="http://schemas.microsoft.com/office/powerpoint/2010/main" val="2213198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barn(inVertical)">
                                      <p:cBhvr>
                                        <p:cTn id="27" dur="500"/>
                                        <p:tgtEl>
                                          <p:spTgt spid="1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arn(inVertic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arn(inVertical)">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barn(inVertical)">
                                      <p:cBhvr>
                                        <p:cTn id="4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2696705"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3C665EA7-F4C2-4D3C-BE04-3C83AA5077B0}"/>
              </a:ext>
            </a:extLst>
          </p:cNvPr>
          <p:cNvSpPr txBox="1"/>
          <p:nvPr/>
        </p:nvSpPr>
        <p:spPr>
          <a:xfrm>
            <a:off x="0" y="516446"/>
            <a:ext cx="3084164" cy="553998"/>
          </a:xfrm>
          <a:prstGeom prst="rect">
            <a:avLst/>
          </a:prstGeom>
          <a:noFill/>
        </p:spPr>
        <p:txBody>
          <a:bodyPr wrap="square" rtlCol="0">
            <a:spAutoFit/>
          </a:bodyPr>
          <a:lstStyle/>
          <a:p>
            <a:pPr>
              <a:defRPr/>
            </a:pPr>
            <a:r>
              <a:rPr lang="vi-VN" sz="3000" b="1" dirty="0" smtClean="0">
                <a:ln w="0">
                  <a:noFill/>
                </a:ln>
                <a:solidFill>
                  <a:srgbClr val="4472C4">
                    <a:lumMod val="75000"/>
                  </a:srgbClr>
                </a:solidFill>
                <a:effectLst>
                  <a:outerShdw blurRad="38100" dist="25400" dir="5400000" algn="ctr" rotWithShape="0">
                    <a:srgbClr val="6E747A">
                      <a:alpha val="43000"/>
                    </a:srgbClr>
                  </a:outerShdw>
                </a:effectLst>
              </a:rPr>
              <a:t>DẶN DÒ:</a:t>
            </a:r>
            <a:endParaRPr lang="vi-VN" sz="3000" b="1" dirty="0">
              <a:ln w="0">
                <a:noFill/>
              </a:ln>
              <a:solidFill>
                <a:srgbClr val="4472C4">
                  <a:lumMod val="75000"/>
                </a:srgbClr>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1542082" y="2649632"/>
            <a:ext cx="9077453" cy="1815882"/>
          </a:xfrm>
          <a:prstGeom prst="rect">
            <a:avLst/>
          </a:prstGeom>
          <a:solidFill>
            <a:srgbClr val="00B050"/>
          </a:solidFill>
        </p:spPr>
        <p:txBody>
          <a:bodyPr wrap="square" rtlCol="0">
            <a:spAutoFit/>
          </a:bodyPr>
          <a:lstStyle/>
          <a:p>
            <a:pPr>
              <a:defRPr/>
            </a:pPr>
            <a:r>
              <a:rPr lang="vi-VN" sz="2800" b="1" dirty="0" smtClean="0">
                <a:ln w="0">
                  <a:noFill/>
                </a:ln>
                <a:solidFill>
                  <a:prstClr val="white"/>
                </a:solidFill>
                <a:latin typeface="Calibri" panose="020F0502020204030204" pitchFamily="34" charset="0"/>
                <a:cs typeface="Calibri" panose="020F0502020204030204" pitchFamily="34" charset="0"/>
              </a:rPr>
              <a:t>- </a:t>
            </a:r>
            <a:r>
              <a:rPr lang="vi-VN" sz="2800" dirty="0" smtClean="0">
                <a:ln w="0">
                  <a:noFill/>
                </a:ln>
                <a:solidFill>
                  <a:prstClr val="white"/>
                </a:solidFill>
                <a:latin typeface="Calibri" panose="020F0502020204030204" pitchFamily="34" charset="0"/>
                <a:cs typeface="Calibri" panose="020F0502020204030204" pitchFamily="34" charset="0"/>
              </a:rPr>
              <a:t>Thực hiện và giải thích kết quả thí nghiệm ở phần IV. VẬN DỤNG</a:t>
            </a:r>
            <a:endParaRPr lang="vi-VN" sz="2800" u="sng" dirty="0" smtClean="0">
              <a:ln w="0">
                <a:noFill/>
              </a:ln>
              <a:solidFill>
                <a:srgbClr val="70AD47">
                  <a:lumMod val="60000"/>
                  <a:lumOff val="40000"/>
                </a:srgbClr>
              </a:solidFill>
              <a:latin typeface="Calibri" panose="020F0502020204030204" pitchFamily="34" charset="0"/>
              <a:cs typeface="Calibri" panose="020F0502020204030204" pitchFamily="34" charset="0"/>
            </a:endParaRPr>
          </a:p>
          <a:p>
            <a:pPr marL="457200" indent="-457200">
              <a:buFontTx/>
              <a:buChar char="-"/>
              <a:defRPr/>
            </a:pPr>
            <a:r>
              <a:rPr lang="vi-VN" sz="2800" dirty="0" smtClean="0">
                <a:ln w="0">
                  <a:noFill/>
                </a:ln>
                <a:solidFill>
                  <a:prstClr val="white"/>
                </a:solidFill>
                <a:latin typeface="Calibri" panose="020F0502020204030204" pitchFamily="34" charset="0"/>
                <a:cs typeface="Calibri" panose="020F0502020204030204" pitchFamily="34" charset="0"/>
              </a:rPr>
              <a:t>Học các kết luận ở phần I, II, III</a:t>
            </a:r>
          </a:p>
          <a:p>
            <a:pPr marL="457200" indent="-457200">
              <a:buFontTx/>
              <a:buChar char="-"/>
              <a:defRPr/>
            </a:pPr>
            <a:r>
              <a:rPr lang="vi-VN" sz="2800" dirty="0" smtClean="0">
                <a:ln w="0">
                  <a:noFill/>
                </a:ln>
                <a:solidFill>
                  <a:prstClr val="white"/>
                </a:solidFill>
                <a:latin typeface="Calibri" panose="020F0502020204030204" pitchFamily="34" charset="0"/>
                <a:cs typeface="Calibri" panose="020F0502020204030204" pitchFamily="34" charset="0"/>
              </a:rPr>
              <a:t>Làm bài tập 1, 2, 3, 4, 5, 6,7  SGK trang 9</a:t>
            </a:r>
            <a:endParaRPr lang="vi-VN" sz="2800" dirty="0">
              <a:ln w="0">
                <a:noFill/>
              </a:ln>
              <a:solidFill>
                <a:srgbClr val="FFFF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1B8ADB-F91F-4B91-909F-896870A70F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0714" y1="45000" x2="70714" y2="45000"/>
                        <a14:foregroundMark x1="75714" y1="42778" x2="75714" y2="42778"/>
                        <a14:foregroundMark x1="76786" y1="48333" x2="76786" y2="48333"/>
                        <a14:foregroundMark x1="86429" y1="50000" x2="86429" y2="50000"/>
                        <a14:foregroundMark x1="76071" y1="56111" x2="76071" y2="56111"/>
                        <a14:foregroundMark x1="62500" y1="48333" x2="63571" y2="48889"/>
                        <a14:foregroundMark x1="57500" y1="56111" x2="57500" y2="56111"/>
                        <a14:foregroundMark x1="50000" y1="67222" x2="50000" y2="67222"/>
                        <a14:foregroundMark x1="41071" y1="62222" x2="41071" y2="62222"/>
                        <a14:foregroundMark x1="44286" y1="62778" x2="44286" y2="62778"/>
                        <a14:foregroundMark x1="37500" y1="57778" x2="37500" y2="57778"/>
                        <a14:foregroundMark x1="30000" y1="54444" x2="30000" y2="54444"/>
                        <a14:foregroundMark x1="25000" y1="52222" x2="25000" y2="52222"/>
                        <a14:foregroundMark x1="85714" y1="50556" x2="85714" y2="50556"/>
                        <a14:foregroundMark x1="87500" y1="62222" x2="87500" y2="62222"/>
                        <a14:foregroundMark x1="86429" y1="50000" x2="86429" y2="50000"/>
                        <a14:foregroundMark x1="84643" y1="50000" x2="84643" y2="50000"/>
                      </a14:backgroundRemoval>
                    </a14:imgEffect>
                  </a14:imgLayer>
                </a14:imgProps>
              </a:ext>
            </a:extLst>
          </a:blip>
          <a:stretch>
            <a:fillRect/>
          </a:stretch>
        </p:blipFill>
        <p:spPr>
          <a:xfrm>
            <a:off x="4180662" y="1064871"/>
            <a:ext cx="2667000" cy="1714500"/>
          </a:xfrm>
          <a:prstGeom prst="rect">
            <a:avLst/>
          </a:prstGeom>
        </p:spPr>
      </p:pic>
    </p:spTree>
    <p:extLst>
      <p:ext uri="{BB962C8B-B14F-4D97-AF65-F5344CB8AC3E}">
        <p14:creationId xmlns:p14="http://schemas.microsoft.com/office/powerpoint/2010/main" val="14937184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09917-B51D-456E-A691-84EC33D2198B}"/>
              </a:ext>
            </a:extLst>
          </p:cNvPr>
          <p:cNvSpPr txBox="1"/>
          <p:nvPr/>
        </p:nvSpPr>
        <p:spPr>
          <a:xfrm>
            <a:off x="3574468" y="805272"/>
            <a:ext cx="5950531" cy="646331"/>
          </a:xfrm>
          <a:prstGeom prst="rect">
            <a:avLst/>
          </a:prstGeom>
          <a:noFill/>
          <a:ln w="19050">
            <a:solidFill>
              <a:schemeClr val="bg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ea typeface="+mn-ea"/>
                <a:cs typeface="+mn-cs"/>
              </a:rPr>
              <a:t>CHƯƠNG I: QUANG HỌC</a:t>
            </a:r>
            <a:endParaRPr kumimoji="0" lang="vi-VN" sz="36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ea typeface="+mn-ea"/>
              <a:cs typeface="+mn-cs"/>
            </a:endParaRPr>
          </a:p>
        </p:txBody>
      </p:sp>
      <p:sp>
        <p:nvSpPr>
          <p:cNvPr id="5" name="TextBox 4">
            <a:extLst>
              <a:ext uri="{FF2B5EF4-FFF2-40B4-BE49-F238E27FC236}">
                <a16:creationId xmlns:a16="http://schemas.microsoft.com/office/drawing/2014/main" id="{9DBF04E9-99E5-4642-B541-4234AD09A1AE}"/>
              </a:ext>
            </a:extLst>
          </p:cNvPr>
          <p:cNvSpPr txBox="1"/>
          <p:nvPr/>
        </p:nvSpPr>
        <p:spPr>
          <a:xfrm>
            <a:off x="2105889" y="3752670"/>
            <a:ext cx="79802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TIẾT </a:t>
            </a:r>
            <a:r>
              <a:rPr kumimoji="0" lang="en-US" sz="4500" i="0" u="none" strike="noStrike" kern="1200" normalizeH="0" baseline="0" noProof="0" dirty="0" smtClean="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1</a:t>
            </a:r>
            <a:r>
              <a:rPr kumimoji="0" lang="vi-VN" sz="4500" i="0" u="none" strike="noStrike" kern="1200" normalizeH="0" noProof="0" dirty="0" smtClean="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 CHỦ ĐỀ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i="0" u="none" strike="noStrike" kern="1200" normalizeH="0" baseline="0" noProof="0" dirty="0" smtClean="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endPar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Nhận</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biết</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ánh</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sáng</a:t>
            </a:r>
            <a:endPar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Nguồn</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sáng</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và</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vật</a:t>
            </a:r>
            <a:r>
              <a:rPr kumimoji="0" lang="en-US"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 </a:t>
            </a:r>
            <a:r>
              <a:rPr kumimoji="0" lang="en-US" sz="4500" i="0" u="none" strike="noStrike" kern="1200" normalizeH="0" baseline="0" noProof="0" dirty="0" err="1">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rPr>
              <a:t>sáng</a:t>
            </a:r>
            <a:endParaRPr kumimoji="0" lang="vi-VN" sz="4500" i="0" u="none" strike="noStrike" kern="1200" normalizeH="0" baseline="0" noProof="0" dirty="0">
              <a:ln w="0">
                <a:solidFill>
                  <a:srgbClr val="FFFF00"/>
                </a:solidFill>
              </a:ln>
              <a:solidFill>
                <a:srgbClr val="FFFF00"/>
              </a:solidFill>
              <a:effectLst>
                <a:outerShdw blurRad="38100" dist="19050" dir="2700000" algn="tl" rotWithShape="0">
                  <a:schemeClr val="dk1">
                    <a:alpha val="40000"/>
                  </a:schemeClr>
                </a:outerShdw>
              </a:effectLst>
              <a:uLnTx/>
              <a:uFillTx/>
              <a:ea typeface="+mn-ea"/>
              <a:cs typeface="+mn-cs"/>
            </a:endParaRPr>
          </a:p>
        </p:txBody>
      </p:sp>
      <p:sp>
        <p:nvSpPr>
          <p:cNvPr id="8" name="Title 1">
            <a:extLst>
              <a:ext uri="{FF2B5EF4-FFF2-40B4-BE49-F238E27FC236}">
                <a16:creationId xmlns:a16="http://schemas.microsoft.com/office/drawing/2014/main" id="{EAD53147-6FA3-479A-A02F-FC459CD1DCFB}"/>
              </a:ext>
            </a:extLst>
          </p:cNvPr>
          <p:cNvSpPr txBox="1">
            <a:spLocks/>
          </p:cNvSpPr>
          <p:nvPr/>
        </p:nvSpPr>
        <p:spPr>
          <a:xfrm>
            <a:off x="5305740" y="0"/>
            <a:ext cx="2219010" cy="75645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dirty="0">
                <a:solidFill>
                  <a:srgbClr val="FFFF00"/>
                </a:solidFill>
                <a:latin typeface="Calibri" panose="020F0502020204030204" pitchFamily="34" charset="0"/>
                <a:cs typeface="Calibri" panose="020F0502020204030204" pitchFamily="34" charset="0"/>
              </a:rPr>
              <a:t>VẬT LÍ 7</a:t>
            </a:r>
            <a:endParaRPr lang="en-US" sz="3200" b="1" u="sng" dirty="0">
              <a:solidFill>
                <a:srgbClr val="FFFF00"/>
              </a:solidFill>
              <a:latin typeface="UTM Avo" panose="02040603050506020204" pitchFamily="18" charset="0"/>
            </a:endParaRPr>
          </a:p>
        </p:txBody>
      </p:sp>
    </p:spTree>
    <p:extLst>
      <p:ext uri="{BB962C8B-B14F-4D97-AF65-F5344CB8AC3E}">
        <p14:creationId xmlns:p14="http://schemas.microsoft.com/office/powerpoint/2010/main" val="336957252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44971" y="179407"/>
            <a:ext cx="954405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170039" y="240957"/>
            <a:ext cx="9454108"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THÍ NGHIỆM VUI: </a:t>
            </a:r>
            <a:r>
              <a:rPr lang="vi-VN" sz="3000" b="1" dirty="0" smtClean="0">
                <a:ln w="0">
                  <a:noFill/>
                </a:ln>
                <a:solidFill>
                  <a:schemeClr val="accent1">
                    <a:lumMod val="75000"/>
                  </a:schemeClr>
                </a:solidFill>
                <a:effectLst>
                  <a:outerShdw blurRad="38100" dist="25400" dir="5400000" algn="ctr" rotWithShape="0">
                    <a:srgbClr val="6E747A">
                      <a:alpha val="43000"/>
                    </a:srgbClr>
                  </a:outerShdw>
                </a:effectLst>
              </a:rPr>
              <a:t>MẮT AI NHẬN BIẾT ÁNH SÁNG</a:t>
            </a:r>
            <a:r>
              <a:rPr kumimoji="0" lang="en-US" sz="3000" b="1" i="0" u="none" strike="noStrike" kern="1200" normalizeH="0" baseline="0" noProof="0" dirty="0" smtClean="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pic>
        <p:nvPicPr>
          <p:cNvPr id="20" name="Picture 19">
            <a:extLst>
              <a:ext uri="{FF2B5EF4-FFF2-40B4-BE49-F238E27FC236}">
                <a16:creationId xmlns:a16="http://schemas.microsoft.com/office/drawing/2014/main" id="{7B936E01-C136-4E54-B495-90D315BF8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4049" y="5736553"/>
            <a:ext cx="1135859" cy="1135859"/>
          </a:xfrm>
          <a:prstGeom prst="rect">
            <a:avLst/>
          </a:prstGeom>
        </p:spPr>
      </p:pic>
      <p:pic>
        <p:nvPicPr>
          <p:cNvPr id="22" name="Picture 21">
            <a:extLst>
              <a:ext uri="{FF2B5EF4-FFF2-40B4-BE49-F238E27FC236}">
                <a16:creationId xmlns:a16="http://schemas.microsoft.com/office/drawing/2014/main" id="{36FA8225-1080-4CE9-96AC-C4FA10474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9955" y="45607"/>
            <a:ext cx="1268399" cy="1268399"/>
          </a:xfrm>
          <a:prstGeom prst="rect">
            <a:avLst/>
          </a:prstGeom>
        </p:spPr>
      </p:pic>
      <p:sp>
        <p:nvSpPr>
          <p:cNvPr id="2" name="Round Single Corner Rectangle 1"/>
          <p:cNvSpPr/>
          <p:nvPr/>
        </p:nvSpPr>
        <p:spPr>
          <a:xfrm>
            <a:off x="44971" y="3618854"/>
            <a:ext cx="2728783" cy="408780"/>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dirty="0" smtClean="0"/>
              <a:t>1</a:t>
            </a:r>
            <a:endParaRPr lang="en-US" dirty="0"/>
          </a:p>
        </p:txBody>
      </p:sp>
      <p:sp>
        <p:nvSpPr>
          <p:cNvPr id="3" name="TextBox 2"/>
          <p:cNvSpPr txBox="1"/>
          <p:nvPr/>
        </p:nvSpPr>
        <p:spPr>
          <a:xfrm>
            <a:off x="279066" y="5048713"/>
            <a:ext cx="53384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400" dirty="0" smtClean="0"/>
              <a:t>2/ Ban đêm, bật đèn, mở mắt.</a:t>
            </a:r>
          </a:p>
        </p:txBody>
      </p:sp>
      <p:pic>
        <p:nvPicPr>
          <p:cNvPr id="1026" name="Picture 2" descr="hình ảnh : ánh sáng, đêm, bóng tối, đèn đường, thắp sáng, mặt trăng, trăng  tròn, Cô độc, Ánh sáng fixture, Ảnh chụp màn hình, Hình nền máy tính, bóng  đèn chiế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39" y="1336792"/>
            <a:ext cx="2603715" cy="21813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6172" y="1356536"/>
            <a:ext cx="2502833" cy="21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8395" y="1336791"/>
            <a:ext cx="2399089" cy="218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59252" y="1316963"/>
            <a:ext cx="2384903" cy="220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8420" y="1751308"/>
            <a:ext cx="588936" cy="4959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ound Single Corner Rectangle 14"/>
          <p:cNvSpPr/>
          <p:nvPr/>
        </p:nvSpPr>
        <p:spPr>
          <a:xfrm>
            <a:off x="2953196" y="3618854"/>
            <a:ext cx="2728783" cy="408780"/>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dirty="0"/>
              <a:t>2</a:t>
            </a:r>
            <a:endParaRPr lang="en-US" dirty="0"/>
          </a:p>
        </p:txBody>
      </p:sp>
      <p:sp>
        <p:nvSpPr>
          <p:cNvPr id="16" name="Round Single Corner Rectangle 15"/>
          <p:cNvSpPr/>
          <p:nvPr/>
        </p:nvSpPr>
        <p:spPr>
          <a:xfrm>
            <a:off x="5938395" y="3616929"/>
            <a:ext cx="2728783" cy="408780"/>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dirty="0"/>
              <a:t>3</a:t>
            </a:r>
            <a:endParaRPr lang="en-US" dirty="0"/>
          </a:p>
        </p:txBody>
      </p:sp>
      <p:sp>
        <p:nvSpPr>
          <p:cNvPr id="17" name="Round Single Corner Rectangle 16"/>
          <p:cNvSpPr/>
          <p:nvPr/>
        </p:nvSpPr>
        <p:spPr>
          <a:xfrm>
            <a:off x="8959252" y="3615004"/>
            <a:ext cx="2728783" cy="408780"/>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dirty="0"/>
              <a:t>4</a:t>
            </a:r>
            <a:endParaRPr lang="en-US" dirty="0"/>
          </a:p>
        </p:txBody>
      </p:sp>
      <p:sp>
        <p:nvSpPr>
          <p:cNvPr id="18" name="TextBox 17"/>
          <p:cNvSpPr txBox="1"/>
          <p:nvPr/>
        </p:nvSpPr>
        <p:spPr>
          <a:xfrm>
            <a:off x="6133591" y="4536224"/>
            <a:ext cx="521056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400" dirty="0" smtClean="0"/>
              <a:t>3/ Ban ngày, ở ngoài trời, mở mắt.</a:t>
            </a:r>
          </a:p>
        </p:txBody>
      </p:sp>
      <p:cxnSp>
        <p:nvCxnSpPr>
          <p:cNvPr id="8" name="Straight Connector 7"/>
          <p:cNvCxnSpPr/>
          <p:nvPr/>
        </p:nvCxnSpPr>
        <p:spPr>
          <a:xfrm>
            <a:off x="609470" y="5494880"/>
            <a:ext cx="37815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16298" y="4941376"/>
            <a:ext cx="45565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890075" y="3615004"/>
            <a:ext cx="759417" cy="412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23077" y="3637643"/>
            <a:ext cx="759417" cy="412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8913753">
            <a:off x="908325" y="920137"/>
            <a:ext cx="696982" cy="655096"/>
          </a:xfrm>
          <a:prstGeom prst="downArrow">
            <a:avLst/>
          </a:prstGeom>
          <a:solidFill>
            <a:srgbClr val="FF46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8913753">
            <a:off x="3822914" y="830227"/>
            <a:ext cx="696982" cy="655096"/>
          </a:xfrm>
          <a:prstGeom prst="downArrow">
            <a:avLst/>
          </a:prstGeom>
          <a:solidFill>
            <a:srgbClr val="FF46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8913753">
            <a:off x="6789448" y="842541"/>
            <a:ext cx="696982" cy="655096"/>
          </a:xfrm>
          <a:prstGeom prst="downArrow">
            <a:avLst/>
          </a:prstGeom>
          <a:solidFill>
            <a:srgbClr val="FF46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8913753">
            <a:off x="9423707" y="853547"/>
            <a:ext cx="696982" cy="655096"/>
          </a:xfrm>
          <a:prstGeom prst="downArrow">
            <a:avLst/>
          </a:prstGeom>
          <a:solidFill>
            <a:srgbClr val="FF46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0579" y="4467259"/>
            <a:ext cx="53384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400" dirty="0" smtClean="0"/>
              <a:t>1/ Ban đêm, không bật đèn, mở mắt.</a:t>
            </a:r>
          </a:p>
        </p:txBody>
      </p:sp>
      <p:sp>
        <p:nvSpPr>
          <p:cNvPr id="33" name="TextBox 32"/>
          <p:cNvSpPr txBox="1"/>
          <p:nvPr/>
        </p:nvSpPr>
        <p:spPr>
          <a:xfrm>
            <a:off x="6133591" y="5048713"/>
            <a:ext cx="521056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400" dirty="0" smtClean="0"/>
              <a:t>4/ Ban ngày, ở ngoài trời, bịt kín mắt</a:t>
            </a:r>
            <a:endParaRPr lang="en-US" sz="2400" dirty="0"/>
          </a:p>
        </p:txBody>
      </p:sp>
      <p:sp>
        <p:nvSpPr>
          <p:cNvPr id="11" name="Oval 10"/>
          <p:cNvSpPr/>
          <p:nvPr/>
        </p:nvSpPr>
        <p:spPr>
          <a:xfrm>
            <a:off x="1734904" y="4997889"/>
            <a:ext cx="2914588" cy="86047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058212" y="4361385"/>
            <a:ext cx="2914588" cy="86047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6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8" grpId="0" animBg="1"/>
      <p:bldP spid="6" grpId="0" animBg="1"/>
      <p:bldP spid="27" grpId="0" animBg="1"/>
      <p:bldP spid="29" grpId="0" animBg="1"/>
      <p:bldP spid="31" grpId="0" animBg="1"/>
      <p:bldP spid="32" grpId="0" animBg="1"/>
      <p:bldP spid="33" grpId="0" animBg="1"/>
      <p:bldP spid="11"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6180881"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6709756"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THÍ NGHIỆM VUI: AI NHANH MẮT?</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5220931" y="4210585"/>
            <a:ext cx="6692100"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err="1">
                <a:ln w="0">
                  <a:noFill/>
                </a:ln>
                <a:solidFill>
                  <a:schemeClr val="bg1"/>
                </a:solidFill>
              </a:rPr>
              <a:t>Giải</a:t>
            </a:r>
            <a:r>
              <a:rPr lang="en-US" sz="2800" b="1" dirty="0">
                <a:ln w="0">
                  <a:noFill/>
                </a:ln>
                <a:solidFill>
                  <a:schemeClr val="bg1"/>
                </a:solidFill>
              </a:rPr>
              <a:t> </a:t>
            </a:r>
            <a:r>
              <a:rPr lang="en-US" sz="2800" b="1" dirty="0" err="1">
                <a:ln w="0">
                  <a:noFill/>
                </a:ln>
                <a:solidFill>
                  <a:schemeClr val="bg1"/>
                </a:solidFill>
              </a:rPr>
              <a:t>thích</a:t>
            </a:r>
            <a:r>
              <a:rPr lang="en-US" sz="2800" b="1" dirty="0">
                <a:ln w="0">
                  <a:noFill/>
                </a:ln>
                <a:solidFill>
                  <a:schemeClr val="bg1"/>
                </a:solidFill>
              </a:rPr>
              <a:t> </a:t>
            </a:r>
            <a:r>
              <a:rPr lang="en-US" sz="2800" b="1" dirty="0" err="1">
                <a:ln w="0">
                  <a:noFill/>
                </a:ln>
                <a:solidFill>
                  <a:schemeClr val="bg1"/>
                </a:solidFill>
              </a:rPr>
              <a:t>tại</a:t>
            </a:r>
            <a:r>
              <a:rPr lang="en-US" sz="2800" b="1" dirty="0">
                <a:ln w="0">
                  <a:noFill/>
                </a:ln>
                <a:solidFill>
                  <a:schemeClr val="bg1"/>
                </a:solidFill>
              </a:rPr>
              <a:t> </a:t>
            </a:r>
            <a:r>
              <a:rPr lang="en-US" sz="2800" b="1" dirty="0" err="1">
                <a:ln w="0">
                  <a:noFill/>
                </a:ln>
                <a:solidFill>
                  <a:schemeClr val="bg1"/>
                </a:solidFill>
              </a:rPr>
              <a:t>sao</a:t>
            </a:r>
            <a:r>
              <a:rPr lang="en-US" sz="2800" b="1" dirty="0">
                <a:ln w="0">
                  <a:noFill/>
                </a:ln>
                <a:solidFill>
                  <a:schemeClr val="bg1"/>
                </a:solidFill>
              </a:rPr>
              <a:t> </a:t>
            </a:r>
            <a:r>
              <a:rPr lang="en-US" sz="2800" b="1" dirty="0" err="1">
                <a:ln w="0">
                  <a:noFill/>
                </a:ln>
                <a:solidFill>
                  <a:schemeClr val="bg1"/>
                </a:solidFill>
              </a:rPr>
              <a:t>em</a:t>
            </a:r>
            <a:r>
              <a:rPr lang="en-US" sz="2800" b="1" dirty="0">
                <a:ln w="0">
                  <a:noFill/>
                </a:ln>
                <a:solidFill>
                  <a:schemeClr val="bg1"/>
                </a:solidFill>
              </a:rPr>
              <a:t> </a:t>
            </a:r>
            <a:r>
              <a:rPr lang="en-US" sz="2800" b="1" dirty="0" err="1">
                <a:ln w="0">
                  <a:noFill/>
                </a:ln>
                <a:solidFill>
                  <a:schemeClr val="bg1"/>
                </a:solidFill>
              </a:rPr>
              <a:t>nhìn</a:t>
            </a:r>
            <a:r>
              <a:rPr lang="en-US" sz="2800" b="1" dirty="0">
                <a:ln w="0">
                  <a:noFill/>
                </a:ln>
                <a:solidFill>
                  <a:schemeClr val="bg1"/>
                </a:solidFill>
              </a:rPr>
              <a:t> </a:t>
            </a:r>
            <a:r>
              <a:rPr lang="en-US" sz="2800" b="1" dirty="0" err="1">
                <a:ln w="0">
                  <a:noFill/>
                </a:ln>
                <a:solidFill>
                  <a:schemeClr val="bg1"/>
                </a:solidFill>
              </a:rPr>
              <a:t>thấy</a:t>
            </a:r>
            <a:r>
              <a:rPr lang="en-US" sz="2800" b="1" dirty="0">
                <a:ln w="0">
                  <a:noFill/>
                </a:ln>
                <a:solidFill>
                  <a:schemeClr val="bg1"/>
                </a:solidFill>
              </a:rPr>
              <a:t> </a:t>
            </a:r>
            <a:r>
              <a:rPr lang="en-US" sz="2800" b="1" dirty="0" err="1">
                <a:ln w="0">
                  <a:noFill/>
                </a:ln>
                <a:solidFill>
                  <a:schemeClr val="bg1"/>
                </a:solidFill>
              </a:rPr>
              <a:t>ánh</a:t>
            </a:r>
            <a:r>
              <a:rPr lang="en-US" sz="2800" b="1" dirty="0">
                <a:ln w="0">
                  <a:noFill/>
                </a:ln>
                <a:solidFill>
                  <a:schemeClr val="bg1"/>
                </a:solidFill>
              </a:rPr>
              <a:t> </a:t>
            </a:r>
            <a:r>
              <a:rPr lang="en-US" sz="2800" b="1" dirty="0" err="1">
                <a:ln w="0">
                  <a:noFill/>
                </a:ln>
                <a:solidFill>
                  <a:schemeClr val="bg1"/>
                </a:solidFill>
              </a:rPr>
              <a:t>sáng</a:t>
            </a:r>
            <a:r>
              <a:rPr lang="en-US" sz="2800" b="1" dirty="0">
                <a:ln w="0">
                  <a:noFill/>
                </a:ln>
                <a:solidFill>
                  <a:schemeClr val="bg1"/>
                </a:solidFill>
              </a:rPr>
              <a:t> </a:t>
            </a:r>
            <a:r>
              <a:rPr lang="en-US" sz="2800" b="1" dirty="0" err="1">
                <a:ln w="0">
                  <a:noFill/>
                </a:ln>
                <a:solidFill>
                  <a:schemeClr val="bg1"/>
                </a:solidFill>
              </a:rPr>
              <a:t>phát</a:t>
            </a:r>
            <a:r>
              <a:rPr lang="en-US" sz="2800" b="1" dirty="0">
                <a:ln w="0">
                  <a:noFill/>
                </a:ln>
                <a:solidFill>
                  <a:schemeClr val="bg1"/>
                </a:solidFill>
              </a:rPr>
              <a:t> </a:t>
            </a:r>
            <a:r>
              <a:rPr lang="en-US" sz="2800" b="1" dirty="0" err="1">
                <a:ln w="0">
                  <a:noFill/>
                </a:ln>
                <a:solidFill>
                  <a:schemeClr val="bg1"/>
                </a:solidFill>
              </a:rPr>
              <a:t>ra</a:t>
            </a:r>
            <a:r>
              <a:rPr lang="en-US" sz="2800" b="1" dirty="0">
                <a:ln w="0">
                  <a:noFill/>
                </a:ln>
                <a:solidFill>
                  <a:schemeClr val="bg1"/>
                </a:solidFill>
              </a:rPr>
              <a:t> </a:t>
            </a:r>
            <a:r>
              <a:rPr lang="en-US" sz="2800" b="1" dirty="0" err="1">
                <a:ln w="0">
                  <a:noFill/>
                </a:ln>
                <a:solidFill>
                  <a:schemeClr val="bg1"/>
                </a:solidFill>
              </a:rPr>
              <a:t>từ</a:t>
            </a:r>
            <a:r>
              <a:rPr lang="en-US" sz="2800" b="1" dirty="0">
                <a:ln w="0">
                  <a:noFill/>
                </a:ln>
                <a:solidFill>
                  <a:schemeClr val="bg1"/>
                </a:solidFill>
              </a:rPr>
              <a:t> </a:t>
            </a:r>
            <a:r>
              <a:rPr lang="en-US" sz="2800" b="1" dirty="0" err="1">
                <a:ln w="0">
                  <a:noFill/>
                </a:ln>
                <a:solidFill>
                  <a:schemeClr val="bg1"/>
                </a:solidFill>
              </a:rPr>
              <a:t>đèn</a:t>
            </a:r>
            <a:r>
              <a:rPr lang="en-US" sz="2800" b="1" dirty="0">
                <a:ln w="0">
                  <a:noFill/>
                </a:ln>
                <a:solidFill>
                  <a:schemeClr val="bg1"/>
                </a:solidFill>
              </a:rPr>
              <a:t> pin?</a:t>
            </a:r>
            <a:endParaRPr kumimoji="0" lang="vi-VN" sz="2800" b="1" i="0" u="none" strike="noStrike" kern="1200" normalizeH="0" baseline="0" noProof="0" dirty="0">
              <a:ln w="0">
                <a:noFill/>
              </a:ln>
              <a:solidFill>
                <a:schemeClr val="bg1"/>
              </a:solidFill>
              <a:uLnTx/>
              <a:uFillTx/>
            </a:endParaRPr>
          </a:p>
        </p:txBody>
      </p:sp>
      <p:pic>
        <p:nvPicPr>
          <p:cNvPr id="5" name="Picture 4">
            <a:extLst>
              <a:ext uri="{FF2B5EF4-FFF2-40B4-BE49-F238E27FC236}">
                <a16:creationId xmlns:a16="http://schemas.microsoft.com/office/drawing/2014/main" id="{52A1E373-9824-4A4D-8853-9CF6C9B52B9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369" y="1435963"/>
            <a:ext cx="4568142" cy="3322466"/>
          </a:xfrm>
          <a:prstGeom prst="rect">
            <a:avLst/>
          </a:prstGeom>
        </p:spPr>
      </p:pic>
      <p:pic>
        <p:nvPicPr>
          <p:cNvPr id="11" name="Picture 10">
            <a:extLst>
              <a:ext uri="{FF2B5EF4-FFF2-40B4-BE49-F238E27FC236}">
                <a16:creationId xmlns:a16="http://schemas.microsoft.com/office/drawing/2014/main" id="{634C6469-2E10-4472-A541-83FC8F8FB2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5287" y="613635"/>
            <a:ext cx="1605022" cy="1605022"/>
          </a:xfrm>
          <a:prstGeom prst="rect">
            <a:avLst/>
          </a:prstGeom>
        </p:spPr>
      </p:pic>
      <p:cxnSp>
        <p:nvCxnSpPr>
          <p:cNvPr id="4" name="Straight Connector 3"/>
          <p:cNvCxnSpPr/>
          <p:nvPr/>
        </p:nvCxnSpPr>
        <p:spPr>
          <a:xfrm flipH="1">
            <a:off x="4757980" y="1890793"/>
            <a:ext cx="4849818" cy="542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66088" y="1890793"/>
            <a:ext cx="5841710" cy="120640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402237" y="1890793"/>
            <a:ext cx="7205561" cy="54244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44298" y="1890793"/>
            <a:ext cx="7763500" cy="8059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346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108991" y="555664"/>
            <a:ext cx="6703873"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217985" y="510873"/>
            <a:ext cx="6485887"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THÍ NGHIỆM VUI: AI NHANH MẮT?</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437905" y="2951946"/>
            <a:ext cx="6692100"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a:ln w="0">
                  <a:noFill/>
                </a:ln>
                <a:solidFill>
                  <a:schemeClr val="bg1"/>
                </a:solidFill>
              </a:rPr>
              <a:t>Vì có tia sáng từ đèn pin truyền đến mắt em!</a:t>
            </a:r>
            <a:endParaRPr kumimoji="0" lang="vi-VN" sz="2800" b="1" i="0" u="none" strike="noStrike" kern="1200" normalizeH="0" baseline="0" noProof="0" dirty="0">
              <a:ln w="0">
                <a:noFill/>
              </a:ln>
              <a:solidFill>
                <a:schemeClr val="bg1"/>
              </a:solidFill>
              <a:uLnTx/>
              <a:uFillTx/>
            </a:endParaRPr>
          </a:p>
        </p:txBody>
      </p:sp>
      <p:pic>
        <p:nvPicPr>
          <p:cNvPr id="3" name="Picture 2">
            <a:extLst>
              <a:ext uri="{FF2B5EF4-FFF2-40B4-BE49-F238E27FC236}">
                <a16:creationId xmlns:a16="http://schemas.microsoft.com/office/drawing/2014/main" id="{3C7F917A-25FD-4865-9582-88CC786550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5569"/>
          <a:stretch/>
        </p:blipFill>
        <p:spPr>
          <a:xfrm>
            <a:off x="6703873" y="1902046"/>
            <a:ext cx="4640282" cy="2525724"/>
          </a:xfrm>
          <a:prstGeom prst="rect">
            <a:avLst/>
          </a:prstGeom>
          <a:ln>
            <a:noFill/>
          </a:ln>
          <a:effectLst>
            <a:softEdge rad="112500"/>
          </a:effectLst>
        </p:spPr>
      </p:pic>
      <p:pic>
        <p:nvPicPr>
          <p:cNvPr id="11"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10335" y="5433220"/>
            <a:ext cx="609600" cy="609600"/>
          </a:xfrm>
          <a:prstGeom prst="rect">
            <a:avLst/>
          </a:prstGeom>
        </p:spPr>
      </p:pic>
    </p:spTree>
    <p:extLst>
      <p:ext uri="{BB962C8B-B14F-4D97-AF65-F5344CB8AC3E}">
        <p14:creationId xmlns:p14="http://schemas.microsoft.com/office/powerpoint/2010/main" val="22274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525780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0" y="510873"/>
            <a:ext cx="5257800"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I. NHẬN BIẾT ÁNH SÁNG</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2885952" y="2060696"/>
            <a:ext cx="9077453"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2800" b="1" dirty="0">
                <a:ln w="0">
                  <a:noFill/>
                </a:ln>
                <a:solidFill>
                  <a:schemeClr val="bg1"/>
                </a:solidFill>
                <a:latin typeface="Calibri" panose="020F0502020204030204" pitchFamily="34" charset="0"/>
                <a:cs typeface="Calibri" panose="020F0502020204030204" pitchFamily="34" charset="0"/>
              </a:rPr>
              <a:t>Mắt ta nhận biết được ánh sáng khi có </a:t>
            </a:r>
            <a:r>
              <a:rPr lang="vi-VN" sz="2800" b="1" u="sng" dirty="0">
                <a:ln w="0">
                  <a:noFill/>
                </a:ln>
                <a:solidFill>
                  <a:srgbClr val="FFFF00"/>
                </a:solidFill>
                <a:latin typeface="Calibri" panose="020F0502020204030204" pitchFamily="34" charset="0"/>
                <a:cs typeface="Calibri" panose="020F0502020204030204" pitchFamily="34" charset="0"/>
              </a:rPr>
              <a:t>ánh sáng truyền vào mắt ta</a:t>
            </a:r>
            <a:r>
              <a:rPr lang="en-US" sz="2800" b="1" u="sng" dirty="0">
                <a:ln w="0">
                  <a:noFill/>
                </a:ln>
                <a:solidFill>
                  <a:srgbClr val="FFFF00"/>
                </a:solidFill>
                <a:latin typeface="Calibri" panose="020F0502020204030204" pitchFamily="34" charset="0"/>
                <a:cs typeface="Calibri" panose="020F0502020204030204" pitchFamily="34" charset="0"/>
              </a:rPr>
              <a:t>.</a:t>
            </a:r>
            <a:endParaRPr kumimoji="0" lang="vi-VN" sz="2800" b="1" i="0" u="sng" strike="noStrike" kern="1200" normalizeH="0" baseline="0" noProof="0" dirty="0">
              <a:ln w="0">
                <a:noFill/>
              </a:ln>
              <a:solidFill>
                <a:srgbClr val="FFFF00"/>
              </a:solidFill>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21B8ADB-F91F-4B91-909F-896870A70F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0714" y1="45000" x2="70714" y2="45000"/>
                        <a14:foregroundMark x1="75714" y1="42778" x2="75714" y2="42778"/>
                        <a14:foregroundMark x1="76786" y1="48333" x2="76786" y2="48333"/>
                        <a14:foregroundMark x1="86429" y1="50000" x2="86429" y2="50000"/>
                        <a14:foregroundMark x1="76071" y1="56111" x2="76071" y2="56111"/>
                        <a14:foregroundMark x1="62500" y1="48333" x2="63571" y2="48889"/>
                        <a14:foregroundMark x1="57500" y1="56111" x2="57500" y2="56111"/>
                        <a14:foregroundMark x1="50000" y1="67222" x2="50000" y2="67222"/>
                        <a14:foregroundMark x1="41071" y1="62222" x2="41071" y2="62222"/>
                        <a14:foregroundMark x1="44286" y1="62778" x2="44286" y2="62778"/>
                        <a14:foregroundMark x1="37500" y1="57778" x2="37500" y2="57778"/>
                        <a14:foregroundMark x1="30000" y1="54444" x2="30000" y2="54444"/>
                        <a14:foregroundMark x1="25000" y1="52222" x2="25000" y2="52222"/>
                        <a14:foregroundMark x1="85714" y1="50556" x2="85714" y2="50556"/>
                        <a14:foregroundMark x1="87500" y1="62222" x2="87500" y2="62222"/>
                        <a14:foregroundMark x1="86429" y1="50000" x2="86429" y2="50000"/>
                        <a14:foregroundMark x1="84643" y1="50000" x2="84643" y2="50000"/>
                      </a14:backgroundRemoval>
                    </a14:imgEffect>
                  </a14:imgLayer>
                </a14:imgProps>
              </a:ext>
            </a:extLst>
          </a:blip>
          <a:stretch>
            <a:fillRect/>
          </a:stretch>
        </p:blipFill>
        <p:spPr>
          <a:xfrm>
            <a:off x="228594" y="1428863"/>
            <a:ext cx="2667000" cy="1714500"/>
          </a:xfrm>
          <a:prstGeom prst="rect">
            <a:avLst/>
          </a:prstGeom>
        </p:spPr>
      </p:pic>
    </p:spTree>
    <p:extLst>
      <p:ext uri="{BB962C8B-B14F-4D97-AF65-F5344CB8AC3E}">
        <p14:creationId xmlns:p14="http://schemas.microsoft.com/office/powerpoint/2010/main" val="5627960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sp>
        <p:nvSpPr>
          <p:cNvPr id="4" name="Round Single Corner Rectangle 3"/>
          <p:cNvSpPr/>
          <p:nvPr/>
        </p:nvSpPr>
        <p:spPr>
          <a:xfrm>
            <a:off x="0" y="4599704"/>
            <a:ext cx="3750590" cy="793706"/>
          </a:xfrm>
          <a:prstGeom prst="round1Rect">
            <a:avLst/>
          </a:prstGeom>
          <a:solidFill>
            <a:srgbClr val="FEC0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1937857"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2391864"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C</a:t>
            </a:r>
            <a:r>
              <a:rPr lang="en-US" sz="3000" b="1" dirty="0">
                <a:ln w="0">
                  <a:noFill/>
                </a:ln>
                <a:solidFill>
                  <a:schemeClr val="accent1">
                    <a:lumMod val="75000"/>
                  </a:schemeClr>
                </a:solidFill>
                <a:effectLst>
                  <a:outerShdw blurRad="38100" dist="25400" dir="5400000" algn="ctr" rotWithShape="0">
                    <a:srgbClr val="6E747A">
                      <a:alpha val="43000"/>
                    </a:srgbClr>
                  </a:outerShdw>
                </a:effectLst>
              </a:rPr>
              <a:t>ÂU HỎI</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2874378" y="769716"/>
            <a:ext cx="9077453"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err="1">
                <a:ln w="0">
                  <a:noFill/>
                </a:ln>
                <a:solidFill>
                  <a:schemeClr val="bg1"/>
                </a:solidFill>
                <a:latin typeface="Calibri" panose="020F0502020204030204" pitchFamily="34" charset="0"/>
                <a:cs typeface="Calibri" panose="020F0502020204030204" pitchFamily="34" charset="0"/>
              </a:rPr>
              <a:t>Buổi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tối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khi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bước</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vào</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phòng</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mà</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không</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bật</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đèn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em</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có</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nhìn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thấy</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bàn</a:t>
            </a:r>
            <a:r>
              <a:rPr lang="en-US" sz="2800" b="1" dirty="0">
                <a:ln w="0">
                  <a:noFill/>
                </a:ln>
                <a:solidFill>
                  <a:schemeClr val="bg1"/>
                </a:solidFill>
                <a:latin typeface="Calibri" panose="020F0502020204030204" pitchFamily="34" charset="0"/>
                <a:cs typeface="Calibri" panose="020F0502020204030204" pitchFamily="34" charset="0"/>
              </a:rPr>
              <a:t> </a:t>
            </a:r>
            <a:r>
              <a:rPr lang="vi-VN" sz="2800" b="1" dirty="0" smtClean="0">
                <a:ln w="0">
                  <a:noFill/>
                </a:ln>
                <a:solidFill>
                  <a:schemeClr val="bg1"/>
                </a:solidFill>
                <a:latin typeface="Calibri" panose="020F0502020204030204" pitchFamily="34" charset="0"/>
                <a:cs typeface="Calibri" panose="020F0502020204030204" pitchFamily="34" charset="0"/>
              </a:rPr>
              <a:t>ghế trong phòng </a:t>
            </a:r>
            <a:r>
              <a:rPr lang="en-US" sz="2800" b="1" dirty="0" err="1" smtClean="0">
                <a:ln w="0">
                  <a:noFill/>
                </a:ln>
                <a:solidFill>
                  <a:schemeClr val="bg1"/>
                </a:solidFill>
                <a:latin typeface="Calibri" panose="020F0502020204030204" pitchFamily="34" charset="0"/>
                <a:cs typeface="Calibri" panose="020F0502020204030204" pitchFamily="34" charset="0"/>
              </a:rPr>
              <a:t>không</a:t>
            </a:r>
            <a:r>
              <a:rPr lang="en-US" sz="2800" b="1" dirty="0">
                <a:ln w="0">
                  <a:noFill/>
                </a:ln>
                <a:solidFill>
                  <a:schemeClr val="bg1"/>
                </a:solidFill>
                <a:latin typeface="Calibri" panose="020F0502020204030204" pitchFamily="34" charset="0"/>
                <a:cs typeface="Calibri" panose="020F0502020204030204" pitchFamily="34" charset="0"/>
              </a:rPr>
              <a:t>?</a:t>
            </a:r>
            <a:endParaRPr kumimoji="0" lang="vi-VN" sz="2800" b="1" i="0" u="sng" strike="noStrike" kern="1200" normalizeH="0" baseline="0" noProof="0" dirty="0">
              <a:ln w="0">
                <a:noFill/>
              </a:ln>
              <a:solidFill>
                <a:schemeClr val="accent6">
                  <a:lumMod val="60000"/>
                  <a:lumOff val="40000"/>
                </a:schemeClr>
              </a:solidFill>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E00C2A0-A7B8-4D49-A37A-FDCD85998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935" y="1409989"/>
            <a:ext cx="2255520" cy="225552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5604" y="1946326"/>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4586822"/>
            <a:ext cx="3673541" cy="830997"/>
          </a:xfrm>
          <a:prstGeom prst="rect">
            <a:avLst/>
          </a:prstGeom>
          <a:noFill/>
        </p:spPr>
        <p:txBody>
          <a:bodyPr wrap="square" rtlCol="0">
            <a:spAutoFit/>
          </a:bodyPr>
          <a:lstStyle/>
          <a:p>
            <a:pPr algn="ctr"/>
            <a:r>
              <a:rPr lang="vi-VN" sz="2400" dirty="0" smtClean="0"/>
              <a:t>Không bật đèn không thể nhìn thấy gì.</a:t>
            </a:r>
            <a:endParaRPr lang="en-US" sz="2400" dirty="0"/>
          </a:p>
        </p:txBody>
      </p:sp>
    </p:spTree>
    <p:extLst>
      <p:ext uri="{BB962C8B-B14F-4D97-AF65-F5344CB8AC3E}">
        <p14:creationId xmlns:p14="http://schemas.microsoft.com/office/powerpoint/2010/main" val="348017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2800350"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0" y="510873"/>
            <a:ext cx="2582364"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CÂU HỎI</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1719870" y="1379026"/>
            <a:ext cx="8439395"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err="1">
                <a:ln w="0">
                  <a:noFill/>
                </a:ln>
                <a:solidFill>
                  <a:schemeClr val="bg1"/>
                </a:solidFill>
                <a:latin typeface="Calibri" panose="020F0502020204030204" pitchFamily="34" charset="0"/>
                <a:cs typeface="Calibri" panose="020F0502020204030204" pitchFamily="34" charset="0"/>
              </a:rPr>
              <a:t>Muốn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nhìn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thấy</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bàn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học</a:t>
            </a:r>
            <a:r>
              <a:rPr lang="en-US" sz="2800" b="1" dirty="0">
                <a:ln w="0">
                  <a:noFill/>
                </a:ln>
                <a:solidFill>
                  <a:schemeClr val="bg1"/>
                </a:solidFill>
                <a:latin typeface="Calibri" panose="020F0502020204030204" pitchFamily="34" charset="0"/>
                <a:cs typeface="Calibri" panose="020F0502020204030204" pitchFamily="34" charset="0"/>
              </a:rPr>
              <a:t>, ta </a:t>
            </a:r>
            <a:r>
              <a:rPr lang="en-US" sz="2800" b="1" dirty="0" err="1">
                <a:ln w="0">
                  <a:noFill/>
                </a:ln>
                <a:solidFill>
                  <a:schemeClr val="bg1"/>
                </a:solidFill>
                <a:latin typeface="Calibri" panose="020F0502020204030204" pitchFamily="34" charset="0"/>
                <a:cs typeface="Calibri" panose="020F0502020204030204" pitchFamily="34" charset="0"/>
              </a:rPr>
              <a:t>phải</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bật</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đèn</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trong</a:t>
            </a:r>
            <a:r>
              <a:rPr lang="en-US" sz="2800" b="1" dirty="0">
                <a:ln w="0">
                  <a:noFill/>
                </a:ln>
                <a:solidFill>
                  <a:schemeClr val="bg1"/>
                </a:solidFill>
                <a:latin typeface="Calibri" panose="020F0502020204030204" pitchFamily="34" charset="0"/>
                <a:cs typeface="Calibri" panose="020F0502020204030204" pitchFamily="34" charset="0"/>
              </a:rPr>
              <a:t> </a:t>
            </a:r>
            <a:r>
              <a:rPr lang="en-US" sz="2800" b="1" dirty="0" err="1">
                <a:ln w="0">
                  <a:noFill/>
                </a:ln>
                <a:solidFill>
                  <a:schemeClr val="bg1"/>
                </a:solidFill>
                <a:latin typeface="Calibri" panose="020F0502020204030204" pitchFamily="34" charset="0"/>
                <a:cs typeface="Calibri" panose="020F0502020204030204" pitchFamily="34" charset="0"/>
              </a:rPr>
              <a:t>phòng</a:t>
            </a:r>
            <a:r>
              <a:rPr lang="en-US" sz="2800" b="1" dirty="0">
                <a:ln w="0">
                  <a:noFill/>
                </a:ln>
                <a:solidFill>
                  <a:schemeClr val="bg1"/>
                </a:solidFill>
                <a:latin typeface="Calibri" panose="020F0502020204030204" pitchFamily="34" charset="0"/>
                <a:cs typeface="Calibri" panose="020F0502020204030204" pitchFamily="34" charset="0"/>
              </a:rPr>
              <a:t>!</a:t>
            </a:r>
            <a:endParaRPr kumimoji="0" lang="vi-VN" sz="2800" b="1" i="0" u="sng" strike="noStrike" kern="1200" normalizeH="0" baseline="0" noProof="0" dirty="0">
              <a:ln w="0">
                <a:noFill/>
              </a:ln>
              <a:solidFill>
                <a:schemeClr val="accent6">
                  <a:lumMod val="60000"/>
                  <a:lumOff val="40000"/>
                </a:schemeClr>
              </a:solidFill>
              <a:uLnTx/>
              <a:uFillTx/>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F25CA17E-F68D-41D9-80A4-D88630DA0611}"/>
              </a:ext>
            </a:extLst>
          </p:cNvPr>
          <p:cNvGrpSpPr/>
          <p:nvPr/>
        </p:nvGrpSpPr>
        <p:grpSpPr>
          <a:xfrm>
            <a:off x="2579775" y="1902246"/>
            <a:ext cx="6719584" cy="4354010"/>
            <a:chOff x="2331818" y="1851520"/>
            <a:chExt cx="6719584" cy="4354010"/>
          </a:xfrm>
        </p:grpSpPr>
        <p:pic>
          <p:nvPicPr>
            <p:cNvPr id="6" name="Picture 5">
              <a:extLst>
                <a:ext uri="{FF2B5EF4-FFF2-40B4-BE49-F238E27FC236}">
                  <a16:creationId xmlns:a16="http://schemas.microsoft.com/office/drawing/2014/main" id="{BF8B8F77-D7A4-4BC5-B4DD-E75C210B3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818" y="3456542"/>
              <a:ext cx="2748988" cy="2748988"/>
            </a:xfrm>
            <a:prstGeom prst="rect">
              <a:avLst/>
            </a:prstGeom>
          </p:spPr>
        </p:pic>
        <p:pic>
          <p:nvPicPr>
            <p:cNvPr id="15" name="Picture 14">
              <a:extLst>
                <a:ext uri="{FF2B5EF4-FFF2-40B4-BE49-F238E27FC236}">
                  <a16:creationId xmlns:a16="http://schemas.microsoft.com/office/drawing/2014/main" id="{8D07A30A-7DF5-47F3-BBC5-1D64C15FD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380" y="1851520"/>
              <a:ext cx="1605022" cy="1605022"/>
            </a:xfrm>
            <a:prstGeom prst="rect">
              <a:avLst/>
            </a:prstGeom>
          </p:spPr>
        </p:pic>
      </p:grpSp>
    </p:spTree>
    <p:extLst>
      <p:ext uri="{BB962C8B-B14F-4D97-AF65-F5344CB8AC3E}">
        <p14:creationId xmlns:p14="http://schemas.microsoft.com/office/powerpoint/2010/main" val="2528835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499"/>
                                          </p:stCondLst>
                                        </p:cTn>
                                        <p:tgtEl>
                                          <p:spTgt spid="16"/>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nodeType="afterEffect">
                                  <p:stCondLst>
                                    <p:cond delay="0"/>
                                  </p:stCondLst>
                                  <p:childTnLst>
                                    <p:set>
                                      <p:cBhvr>
                                        <p:cTn id="15" dur="1" fill="hold">
                                          <p:stCondLst>
                                            <p:cond delay="499"/>
                                          </p:stCondLst>
                                        </p:cTn>
                                        <p:tgtEl>
                                          <p:spTgt spid="16"/>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63D42"/>
            </a:gs>
            <a:gs pos="100000">
              <a:srgbClr val="515E6F"/>
            </a:gs>
          </a:gsLst>
          <a:lin ang="36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A98CE-0563-4513-A6D9-C6E74C305B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6310" y="5246035"/>
            <a:ext cx="1695690" cy="1695690"/>
          </a:xfrm>
          <a:prstGeom prst="rect">
            <a:avLst/>
          </a:prstGeom>
        </p:spPr>
      </p:pic>
      <p:pic>
        <p:nvPicPr>
          <p:cNvPr id="9" name="Picture 8">
            <a:extLst>
              <a:ext uri="{FF2B5EF4-FFF2-40B4-BE49-F238E27FC236}">
                <a16:creationId xmlns:a16="http://schemas.microsoft.com/office/drawing/2014/main" id="{04DE1555-B0D1-4F12-B3A4-D2ABEFCCA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1855"/>
            <a:ext cx="1719870" cy="1719870"/>
          </a:xfrm>
          <a:prstGeom prst="rect">
            <a:avLst/>
          </a:prstGeom>
        </p:spPr>
      </p:pic>
      <p:sp>
        <p:nvSpPr>
          <p:cNvPr id="10" name="Rectangle: Diagonal Corners Snipped 9">
            <a:extLst>
              <a:ext uri="{FF2B5EF4-FFF2-40B4-BE49-F238E27FC236}">
                <a16:creationId xmlns:a16="http://schemas.microsoft.com/office/drawing/2014/main" id="{6BDC30F3-9355-491D-9BDF-1BE789EB0CFC}"/>
              </a:ext>
            </a:extLst>
          </p:cNvPr>
          <p:cNvSpPr/>
          <p:nvPr/>
        </p:nvSpPr>
        <p:spPr>
          <a:xfrm>
            <a:off x="0" y="474562"/>
            <a:ext cx="1937857" cy="590309"/>
          </a:xfrm>
          <a:prstGeom prst="snip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665EA7-F4C2-4D3C-BE04-3C83AA5077B0}"/>
              </a:ext>
            </a:extLst>
          </p:cNvPr>
          <p:cNvSpPr txBox="1"/>
          <p:nvPr/>
        </p:nvSpPr>
        <p:spPr>
          <a:xfrm>
            <a:off x="217986" y="510873"/>
            <a:ext cx="2168753"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normalizeH="0" baseline="0" noProof="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rPr>
              <a:t>CÂU HỎI</a:t>
            </a:r>
            <a:endParaRPr kumimoji="0" lang="vi-VN" sz="3000" b="1" i="0" u="none" strike="noStrike" kern="1200" normalizeH="0" baseline="0" noProof="0" dirty="0">
              <a:ln w="0">
                <a:noFill/>
              </a:ln>
              <a:solidFill>
                <a:schemeClr val="accent1">
                  <a:lumMod val="75000"/>
                </a:schemeClr>
              </a:solidFill>
              <a:effectLst>
                <a:outerShdw blurRad="38100" dist="25400" dir="5400000" algn="ctr" rotWithShape="0">
                  <a:srgbClr val="6E747A">
                    <a:alpha val="43000"/>
                  </a:srgbClr>
                </a:outerShdw>
              </a:effectLst>
              <a:uLnTx/>
              <a:uFillTx/>
              <a:ea typeface="+mn-ea"/>
              <a:cs typeface="+mn-cs"/>
            </a:endParaRPr>
          </a:p>
        </p:txBody>
      </p:sp>
      <p:sp>
        <p:nvSpPr>
          <p:cNvPr id="8" name="TextBox 7">
            <a:extLst>
              <a:ext uri="{FF2B5EF4-FFF2-40B4-BE49-F238E27FC236}">
                <a16:creationId xmlns:a16="http://schemas.microsoft.com/office/drawing/2014/main" id="{90C95CF5-1CDC-47F0-A5C1-9CC26866DC59}"/>
              </a:ext>
            </a:extLst>
          </p:cNvPr>
          <p:cNvSpPr txBox="1"/>
          <p:nvPr/>
        </p:nvSpPr>
        <p:spPr>
          <a:xfrm>
            <a:off x="1486897" y="1396538"/>
            <a:ext cx="9218206" cy="954107"/>
          </a:xfrm>
          <a:prstGeom prst="rect">
            <a:avLst/>
          </a:prstGeom>
          <a:noFill/>
        </p:spPr>
        <p:txBody>
          <a:bodyPr wrap="square" rtlCol="0">
            <a:spAutoFit/>
          </a:bodyPr>
          <a:lstStyle/>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lang="en-US" sz="2800" b="1">
                <a:ln w="0">
                  <a:noFill/>
                </a:ln>
                <a:solidFill>
                  <a:schemeClr val="bg1"/>
                </a:solidFill>
                <a:latin typeface="Calibri" panose="020F0502020204030204" pitchFamily="34" charset="0"/>
                <a:cs typeface="Calibri" panose="020F0502020204030204" pitchFamily="34" charset="0"/>
              </a:rPr>
              <a:t>Bàn học có phát ra ánh sáng không?</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kumimoji="0" lang="en-US" sz="2800" b="1" i="0" strike="noStrike" kern="1200" normalizeH="0" baseline="0" noProof="0">
                <a:ln w="0">
                  <a:noFill/>
                </a:ln>
                <a:solidFill>
                  <a:schemeClr val="bg1"/>
                </a:solidFill>
                <a:uLnTx/>
                <a:uFillTx/>
                <a:latin typeface="Calibri" panose="020F0502020204030204" pitchFamily="34" charset="0"/>
                <a:cs typeface="Calibri" panose="020F0502020204030204" pitchFamily="34" charset="0"/>
              </a:rPr>
              <a:t>Tại sao em nhìn thấy bàn học khi bật đèn trong phòng?</a:t>
            </a:r>
            <a:endParaRPr kumimoji="0" lang="vi-VN" sz="2800" b="1" i="0" strike="noStrike" kern="1200" normalizeH="0" baseline="0" noProof="0" dirty="0">
              <a:ln w="0">
                <a:noFill/>
              </a:ln>
              <a:solidFill>
                <a:schemeClr val="bg1"/>
              </a:solidFill>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F8B8F77-D7A4-4BC5-B4DD-E75C210B3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5465" y="3244910"/>
            <a:ext cx="2748988" cy="2748988"/>
          </a:xfrm>
          <a:prstGeom prst="rect">
            <a:avLst/>
          </a:prstGeom>
        </p:spPr>
      </p:pic>
      <p:pic>
        <p:nvPicPr>
          <p:cNvPr id="2" name="Picture 1">
            <a:extLst>
              <a:ext uri="{FF2B5EF4-FFF2-40B4-BE49-F238E27FC236}">
                <a16:creationId xmlns:a16="http://schemas.microsoft.com/office/drawing/2014/main" id="{634C6469-2E10-4472-A541-83FC8F8FB2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889" y="2199055"/>
            <a:ext cx="1605022" cy="1605022"/>
          </a:xfrm>
          <a:prstGeom prst="rect">
            <a:avLst/>
          </a:prstGeom>
        </p:spPr>
      </p:pic>
    </p:spTree>
    <p:extLst>
      <p:ext uri="{BB962C8B-B14F-4D97-AF65-F5344CB8AC3E}">
        <p14:creationId xmlns:p14="http://schemas.microsoft.com/office/powerpoint/2010/main" val="179708682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741</Words>
  <Application>Microsoft Office PowerPoint</Application>
  <PresentationFormat>Widescreen</PresentationFormat>
  <Paragraphs>90</Paragraphs>
  <Slides>19</Slides>
  <Notes>17</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Arial</vt:lpstr>
      <vt:lpstr>Calibri</vt:lpstr>
      <vt:lpstr>Calibri Light</vt:lpstr>
      <vt:lpstr>Times New Roman</vt:lpstr>
      <vt:lpstr>UTM Avo</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Hoàng Phương</dc:creator>
  <cp:lastModifiedBy>PC01</cp:lastModifiedBy>
  <cp:revision>73</cp:revision>
  <dcterms:created xsi:type="dcterms:W3CDTF">2020-08-05T01:38:13Z</dcterms:created>
  <dcterms:modified xsi:type="dcterms:W3CDTF">2021-09-09T02:41:16Z</dcterms:modified>
</cp:coreProperties>
</file>